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Sugo Classic" charset="1" panose="00000000000000000000"/>
      <p:regular r:id="rId19"/>
    </p:embeddedFont>
    <p:embeddedFont>
      <p:font typeface="TT Commons Pro" charset="1" panose="020B0103030102020204"/>
      <p:regular r:id="rId20"/>
    </p:embeddedFont>
    <p:embeddedFont>
      <p:font typeface="TT Commons Pro Bold" charset="1" panose="020B0103030102020204"/>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png>
</file>

<file path=ppt/media/image4.png>
</file>

<file path=ppt/media/image5.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352520" y="5878830"/>
            <a:ext cx="18640520" cy="6758940"/>
          </a:xfrm>
          <a:custGeom>
            <a:avLst/>
            <a:gdLst/>
            <a:ahLst/>
            <a:cxnLst/>
            <a:rect r="r" b="b" t="t" l="l"/>
            <a:pathLst>
              <a:path h="6758940" w="18640520">
                <a:moveTo>
                  <a:pt x="0" y="0"/>
                </a:moveTo>
                <a:lnTo>
                  <a:pt x="18640520" y="0"/>
                </a:lnTo>
                <a:lnTo>
                  <a:pt x="18640520" y="6758940"/>
                </a:lnTo>
                <a:lnTo>
                  <a:pt x="0" y="6758940"/>
                </a:lnTo>
                <a:lnTo>
                  <a:pt x="0" y="0"/>
                </a:lnTo>
                <a:close/>
              </a:path>
            </a:pathLst>
          </a:custGeom>
          <a:blipFill>
            <a:blip r:embed="rId3"/>
            <a:stretch>
              <a:fillRect l="0" t="-963" r="0" b="-963"/>
            </a:stretch>
          </a:blipFill>
        </p:spPr>
      </p:sp>
      <p:sp>
        <p:nvSpPr>
          <p:cNvPr name="Freeform 4" id="4"/>
          <p:cNvSpPr/>
          <p:nvPr/>
        </p:nvSpPr>
        <p:spPr>
          <a:xfrm flipH="false" flipV="false" rot="0">
            <a:off x="-984616" y="-490898"/>
            <a:ext cx="3335307" cy="8085592"/>
          </a:xfrm>
          <a:custGeom>
            <a:avLst/>
            <a:gdLst/>
            <a:ahLst/>
            <a:cxnLst/>
            <a:rect r="r" b="b" t="t" l="l"/>
            <a:pathLst>
              <a:path h="8085592" w="3335307">
                <a:moveTo>
                  <a:pt x="0" y="0"/>
                </a:moveTo>
                <a:lnTo>
                  <a:pt x="3335307" y="0"/>
                </a:lnTo>
                <a:lnTo>
                  <a:pt x="3335307" y="8085592"/>
                </a:lnTo>
                <a:lnTo>
                  <a:pt x="0" y="8085592"/>
                </a:lnTo>
                <a:lnTo>
                  <a:pt x="0" y="0"/>
                </a:lnTo>
                <a:close/>
              </a:path>
            </a:pathLst>
          </a:custGeom>
          <a:blipFill>
            <a:blip r:embed="rId4"/>
            <a:stretch>
              <a:fillRect l="0" t="0" r="0" b="0"/>
            </a:stretch>
          </a:blipFill>
        </p:spPr>
      </p:sp>
      <p:sp>
        <p:nvSpPr>
          <p:cNvPr name="TextBox 5" id="5"/>
          <p:cNvSpPr txBox="true"/>
          <p:nvPr/>
        </p:nvSpPr>
        <p:spPr>
          <a:xfrm rot="0">
            <a:off x="2029755" y="1929549"/>
            <a:ext cx="14228491" cy="2855315"/>
          </a:xfrm>
          <a:prstGeom prst="rect">
            <a:avLst/>
          </a:prstGeom>
        </p:spPr>
        <p:txBody>
          <a:bodyPr anchor="t" rtlCol="false" tIns="0" lIns="0" bIns="0" rIns="0">
            <a:spAutoFit/>
          </a:bodyPr>
          <a:lstStyle/>
          <a:p>
            <a:pPr algn="ctr">
              <a:lnSpc>
                <a:spcPts val="22695"/>
              </a:lnSpc>
            </a:pPr>
            <a:r>
              <a:rPr lang="en-US" sz="16211">
                <a:solidFill>
                  <a:srgbClr val="000000"/>
                </a:solidFill>
                <a:latin typeface="Sugo Classic"/>
                <a:ea typeface="Sugo Classic"/>
                <a:cs typeface="Sugo Classic"/>
                <a:sym typeface="Sugo Classic"/>
              </a:rPr>
              <a:t>PARIS TO BERLIN</a:t>
            </a:r>
          </a:p>
        </p:txBody>
      </p:sp>
      <p:sp>
        <p:nvSpPr>
          <p:cNvPr name="TextBox 6" id="6"/>
          <p:cNvSpPr txBox="true"/>
          <p:nvPr/>
        </p:nvSpPr>
        <p:spPr>
          <a:xfrm rot="0">
            <a:off x="6173142" y="5018914"/>
            <a:ext cx="5941715" cy="899921"/>
          </a:xfrm>
          <a:prstGeom prst="rect">
            <a:avLst/>
          </a:prstGeom>
        </p:spPr>
        <p:txBody>
          <a:bodyPr anchor="t" rtlCol="false" tIns="0" lIns="0" bIns="0" rIns="0">
            <a:spAutoFit/>
          </a:bodyPr>
          <a:lstStyle/>
          <a:p>
            <a:pPr algn="ctr">
              <a:lnSpc>
                <a:spcPts val="7098"/>
              </a:lnSpc>
            </a:pPr>
            <a:r>
              <a:rPr lang="en-US" sz="5070">
                <a:solidFill>
                  <a:srgbClr val="000000"/>
                </a:solidFill>
                <a:latin typeface="Sugo Classic"/>
                <a:ea typeface="Sugo Classic"/>
                <a:cs typeface="Sugo Classic"/>
                <a:sym typeface="Sugo Classic"/>
              </a:rPr>
              <a:t>Chapter 7</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473299" y="-818860"/>
            <a:ext cx="1305053" cy="3163764"/>
          </a:xfrm>
          <a:custGeom>
            <a:avLst/>
            <a:gdLst/>
            <a:ahLst/>
            <a:cxnLst/>
            <a:rect r="r" b="b" t="t" l="l"/>
            <a:pathLst>
              <a:path h="3163764" w="1305053">
                <a:moveTo>
                  <a:pt x="0" y="0"/>
                </a:moveTo>
                <a:lnTo>
                  <a:pt x="1305052" y="0"/>
                </a:lnTo>
                <a:lnTo>
                  <a:pt x="1305052" y="3163764"/>
                </a:lnTo>
                <a:lnTo>
                  <a:pt x="0" y="3163764"/>
                </a:lnTo>
                <a:lnTo>
                  <a:pt x="0" y="0"/>
                </a:lnTo>
                <a:close/>
              </a:path>
            </a:pathLst>
          </a:custGeom>
          <a:blipFill>
            <a:blip r:embed="rId3"/>
            <a:stretch>
              <a:fillRect l="0" t="0" r="0" b="0"/>
            </a:stretch>
          </a:blipFill>
        </p:spPr>
      </p:sp>
      <p:sp>
        <p:nvSpPr>
          <p:cNvPr name="Freeform 4" id="4"/>
          <p:cNvSpPr/>
          <p:nvPr/>
        </p:nvSpPr>
        <p:spPr>
          <a:xfrm flipH="false" flipV="false" rot="0">
            <a:off x="16447418" y="5753346"/>
            <a:ext cx="2861110" cy="4997573"/>
          </a:xfrm>
          <a:custGeom>
            <a:avLst/>
            <a:gdLst/>
            <a:ahLst/>
            <a:cxnLst/>
            <a:rect r="r" b="b" t="t" l="l"/>
            <a:pathLst>
              <a:path h="4997573" w="2861110">
                <a:moveTo>
                  <a:pt x="0" y="0"/>
                </a:moveTo>
                <a:lnTo>
                  <a:pt x="2861110" y="0"/>
                </a:lnTo>
                <a:lnTo>
                  <a:pt x="2861110" y="4997573"/>
                </a:lnTo>
                <a:lnTo>
                  <a:pt x="0" y="4997573"/>
                </a:lnTo>
                <a:lnTo>
                  <a:pt x="0" y="0"/>
                </a:lnTo>
                <a:close/>
              </a:path>
            </a:pathLst>
          </a:custGeom>
          <a:blipFill>
            <a:blip r:embed="rId4"/>
            <a:stretch>
              <a:fillRect l="0" t="0" r="0" b="0"/>
            </a:stretch>
          </a:blipFill>
        </p:spPr>
      </p:sp>
      <p:sp>
        <p:nvSpPr>
          <p:cNvPr name="Freeform 5" id="5"/>
          <p:cNvSpPr/>
          <p:nvPr/>
        </p:nvSpPr>
        <p:spPr>
          <a:xfrm flipH="false" flipV="false" rot="0">
            <a:off x="13700470" y="8466430"/>
            <a:ext cx="3229122" cy="3132248"/>
          </a:xfrm>
          <a:custGeom>
            <a:avLst/>
            <a:gdLst/>
            <a:ahLst/>
            <a:cxnLst/>
            <a:rect r="r" b="b" t="t" l="l"/>
            <a:pathLst>
              <a:path h="3132248" w="3229122">
                <a:moveTo>
                  <a:pt x="0" y="0"/>
                </a:moveTo>
                <a:lnTo>
                  <a:pt x="3229122" y="0"/>
                </a:lnTo>
                <a:lnTo>
                  <a:pt x="3229122" y="3132248"/>
                </a:lnTo>
                <a:lnTo>
                  <a:pt x="0" y="3132248"/>
                </a:lnTo>
                <a:lnTo>
                  <a:pt x="0" y="0"/>
                </a:lnTo>
                <a:close/>
              </a:path>
            </a:pathLst>
          </a:custGeom>
          <a:blipFill>
            <a:blip r:embed="rId5"/>
            <a:stretch>
              <a:fillRect l="0" t="0" r="0" b="0"/>
            </a:stretch>
          </a:blipFill>
        </p:spPr>
      </p:sp>
      <p:sp>
        <p:nvSpPr>
          <p:cNvPr name="TextBox 6" id="6"/>
          <p:cNvSpPr txBox="true"/>
          <p:nvPr/>
        </p:nvSpPr>
        <p:spPr>
          <a:xfrm rot="0">
            <a:off x="1778351" y="553472"/>
            <a:ext cx="14244132" cy="1490923"/>
          </a:xfrm>
          <a:prstGeom prst="rect">
            <a:avLst/>
          </a:prstGeom>
        </p:spPr>
        <p:txBody>
          <a:bodyPr anchor="t" rtlCol="false" tIns="0" lIns="0" bIns="0" rIns="0">
            <a:spAutoFit/>
          </a:bodyPr>
          <a:lstStyle/>
          <a:p>
            <a:pPr algn="ctr">
              <a:lnSpc>
                <a:spcPts val="11798"/>
              </a:lnSpc>
            </a:pPr>
            <a:r>
              <a:rPr lang="en-US" sz="8427">
                <a:solidFill>
                  <a:srgbClr val="141619"/>
                </a:solidFill>
                <a:latin typeface="Sugo Classic"/>
                <a:ea typeface="Sugo Classic"/>
                <a:cs typeface="Sugo Classic"/>
                <a:sym typeface="Sugo Classic"/>
              </a:rPr>
              <a:t>Rizal on German Women</a:t>
            </a:r>
          </a:p>
        </p:txBody>
      </p:sp>
      <p:sp>
        <p:nvSpPr>
          <p:cNvPr name="TextBox 7" id="7"/>
          <p:cNvSpPr txBox="true"/>
          <p:nvPr/>
        </p:nvSpPr>
        <p:spPr>
          <a:xfrm rot="0">
            <a:off x="1028700" y="2619033"/>
            <a:ext cx="15900892" cy="4834190"/>
          </a:xfrm>
          <a:prstGeom prst="rect">
            <a:avLst/>
          </a:prstGeom>
        </p:spPr>
        <p:txBody>
          <a:bodyPr anchor="t" rtlCol="false" tIns="0" lIns="0" bIns="0" rIns="0">
            <a:spAutoFit/>
          </a:bodyPr>
          <a:lstStyle/>
          <a:p>
            <a:pPr algn="just">
              <a:lnSpc>
                <a:spcPts val="5498"/>
              </a:lnSpc>
            </a:pPr>
            <a:r>
              <a:rPr lang="en-US" sz="3927">
                <a:solidFill>
                  <a:srgbClr val="000000"/>
                </a:solidFill>
                <a:latin typeface="TT Commons Pro"/>
                <a:ea typeface="TT Commons Pro"/>
                <a:cs typeface="TT Commons Pro"/>
                <a:sym typeface="TT Commons Pro"/>
              </a:rPr>
              <a:t>                 One of his important letters written while he was  in Germany was that addressed to his sister. Rizal admired German women for being serious, diligent, educated, and friendly, unlike Spanish women, who were gossipy and frivolous. He regretted that Filipino women focused more on appearance than knowledge but praised their delicacy, manners, devotion, and hospitality. He believed education would help them gain respect and advised Trinidad to read and learn diligently.</a:t>
            </a:r>
          </a:p>
        </p:txBody>
      </p:sp>
      <p:sp>
        <p:nvSpPr>
          <p:cNvPr name="TextBox 8" id="8"/>
          <p:cNvSpPr txBox="true"/>
          <p:nvPr/>
        </p:nvSpPr>
        <p:spPr>
          <a:xfrm rot="0">
            <a:off x="1028700" y="7729449"/>
            <a:ext cx="15900892" cy="2052890"/>
          </a:xfrm>
          <a:prstGeom prst="rect">
            <a:avLst/>
          </a:prstGeom>
        </p:spPr>
        <p:txBody>
          <a:bodyPr anchor="t" rtlCol="false" tIns="0" lIns="0" bIns="0" rIns="0">
            <a:spAutoFit/>
          </a:bodyPr>
          <a:lstStyle/>
          <a:p>
            <a:pPr algn="just">
              <a:lnSpc>
                <a:spcPts val="5498"/>
              </a:lnSpc>
            </a:pPr>
            <a:r>
              <a:rPr lang="en-US" sz="3927">
                <a:solidFill>
                  <a:srgbClr val="000000"/>
                </a:solidFill>
                <a:latin typeface="TT Commons Pro"/>
                <a:ea typeface="TT Commons Pro"/>
                <a:cs typeface="TT Commons Pro"/>
                <a:sym typeface="TT Commons Pro"/>
              </a:rPr>
              <a:t>            Accordingly, Rizal gave an advice to his sister, Trini- dad: "Now that you are still young you should strive to read, read, and learn.</a:t>
            </a:r>
          </a:p>
          <a:p>
            <a:pPr algn="just">
              <a:lnSpc>
                <a:spcPts val="5498"/>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473299" y="-818860"/>
            <a:ext cx="1503211" cy="3644148"/>
          </a:xfrm>
          <a:custGeom>
            <a:avLst/>
            <a:gdLst/>
            <a:ahLst/>
            <a:cxnLst/>
            <a:rect r="r" b="b" t="t" l="l"/>
            <a:pathLst>
              <a:path h="3644148" w="1503211">
                <a:moveTo>
                  <a:pt x="0" y="0"/>
                </a:moveTo>
                <a:lnTo>
                  <a:pt x="1503210" y="0"/>
                </a:lnTo>
                <a:lnTo>
                  <a:pt x="1503210" y="3644148"/>
                </a:lnTo>
                <a:lnTo>
                  <a:pt x="0" y="3644148"/>
                </a:lnTo>
                <a:lnTo>
                  <a:pt x="0" y="0"/>
                </a:lnTo>
                <a:close/>
              </a:path>
            </a:pathLst>
          </a:custGeom>
          <a:blipFill>
            <a:blip r:embed="rId3"/>
            <a:stretch>
              <a:fillRect l="0" t="0" r="0" b="0"/>
            </a:stretch>
          </a:blipFill>
        </p:spPr>
      </p:sp>
      <p:sp>
        <p:nvSpPr>
          <p:cNvPr name="Freeform 4" id="4"/>
          <p:cNvSpPr/>
          <p:nvPr/>
        </p:nvSpPr>
        <p:spPr>
          <a:xfrm flipH="false" flipV="false" rot="0">
            <a:off x="16146283" y="5718241"/>
            <a:ext cx="2901306" cy="5067784"/>
          </a:xfrm>
          <a:custGeom>
            <a:avLst/>
            <a:gdLst/>
            <a:ahLst/>
            <a:cxnLst/>
            <a:rect r="r" b="b" t="t" l="l"/>
            <a:pathLst>
              <a:path h="5067784" w="2901306">
                <a:moveTo>
                  <a:pt x="0" y="0"/>
                </a:moveTo>
                <a:lnTo>
                  <a:pt x="2901306" y="0"/>
                </a:lnTo>
                <a:lnTo>
                  <a:pt x="2901306" y="5067783"/>
                </a:lnTo>
                <a:lnTo>
                  <a:pt x="0" y="5067783"/>
                </a:lnTo>
                <a:lnTo>
                  <a:pt x="0" y="0"/>
                </a:lnTo>
                <a:close/>
              </a:path>
            </a:pathLst>
          </a:custGeom>
          <a:blipFill>
            <a:blip r:embed="rId4"/>
            <a:stretch>
              <a:fillRect l="0" t="0" r="0" b="0"/>
            </a:stretch>
          </a:blipFill>
        </p:spPr>
      </p:sp>
      <p:sp>
        <p:nvSpPr>
          <p:cNvPr name="Freeform 5" id="5"/>
          <p:cNvSpPr/>
          <p:nvPr/>
        </p:nvSpPr>
        <p:spPr>
          <a:xfrm flipH="false" flipV="false" rot="0">
            <a:off x="13779092" y="8874109"/>
            <a:ext cx="2981306" cy="2891867"/>
          </a:xfrm>
          <a:custGeom>
            <a:avLst/>
            <a:gdLst/>
            <a:ahLst/>
            <a:cxnLst/>
            <a:rect r="r" b="b" t="t" l="l"/>
            <a:pathLst>
              <a:path h="2891867" w="2981306">
                <a:moveTo>
                  <a:pt x="0" y="0"/>
                </a:moveTo>
                <a:lnTo>
                  <a:pt x="2981306" y="0"/>
                </a:lnTo>
                <a:lnTo>
                  <a:pt x="2981306" y="2891866"/>
                </a:lnTo>
                <a:lnTo>
                  <a:pt x="0" y="2891866"/>
                </a:lnTo>
                <a:lnTo>
                  <a:pt x="0" y="0"/>
                </a:lnTo>
                <a:close/>
              </a:path>
            </a:pathLst>
          </a:custGeom>
          <a:blipFill>
            <a:blip r:embed="rId5"/>
            <a:stretch>
              <a:fillRect l="0" t="0" r="0" b="0"/>
            </a:stretch>
          </a:blipFill>
        </p:spPr>
      </p:sp>
      <p:sp>
        <p:nvSpPr>
          <p:cNvPr name="TextBox 6" id="6"/>
          <p:cNvSpPr txBox="true"/>
          <p:nvPr/>
        </p:nvSpPr>
        <p:spPr>
          <a:xfrm rot="0">
            <a:off x="2685460" y="278025"/>
            <a:ext cx="14244132" cy="1391860"/>
          </a:xfrm>
          <a:prstGeom prst="rect">
            <a:avLst/>
          </a:prstGeom>
        </p:spPr>
        <p:txBody>
          <a:bodyPr anchor="t" rtlCol="false" tIns="0" lIns="0" bIns="0" rIns="0">
            <a:spAutoFit/>
          </a:bodyPr>
          <a:lstStyle/>
          <a:p>
            <a:pPr algn="ctr">
              <a:lnSpc>
                <a:spcPts val="10958"/>
              </a:lnSpc>
            </a:pPr>
            <a:r>
              <a:rPr lang="en-US" sz="7827">
                <a:solidFill>
                  <a:srgbClr val="141619"/>
                </a:solidFill>
                <a:latin typeface="Sugo Classic"/>
                <a:ea typeface="Sugo Classic"/>
                <a:cs typeface="Sugo Classic"/>
                <a:sym typeface="Sugo Classic"/>
              </a:rPr>
              <a:t>German Customs</a:t>
            </a:r>
          </a:p>
        </p:txBody>
      </p:sp>
      <p:sp>
        <p:nvSpPr>
          <p:cNvPr name="TextBox 7" id="7"/>
          <p:cNvSpPr txBox="true"/>
          <p:nvPr/>
        </p:nvSpPr>
        <p:spPr>
          <a:xfrm rot="0">
            <a:off x="1768253" y="2065637"/>
            <a:ext cx="15491047" cy="3171126"/>
          </a:xfrm>
          <a:prstGeom prst="rect">
            <a:avLst/>
          </a:prstGeom>
        </p:spPr>
        <p:txBody>
          <a:bodyPr anchor="t" rtlCol="false" tIns="0" lIns="0" bIns="0" rIns="0">
            <a:spAutoFit/>
          </a:bodyPr>
          <a:lstStyle/>
          <a:p>
            <a:pPr algn="just">
              <a:lnSpc>
                <a:spcPts val="6338"/>
              </a:lnSpc>
            </a:pPr>
            <a:r>
              <a:rPr lang="en-US" sz="4527">
                <a:solidFill>
                  <a:srgbClr val="000000"/>
                </a:solidFill>
                <a:latin typeface="TT Commons Pro"/>
                <a:ea typeface="TT Commons Pro"/>
                <a:cs typeface="TT Commons Pro"/>
                <a:sym typeface="TT Commons Pro"/>
              </a:rPr>
              <a:t>     Aside from the German women, Rizal admired the German customs which he observed well. It must be noted that he was a keen observer of the customs of the people in all the countries he visited.</a:t>
            </a:r>
          </a:p>
        </p:txBody>
      </p:sp>
      <p:sp>
        <p:nvSpPr>
          <p:cNvPr name="TextBox 8" id="8"/>
          <p:cNvSpPr txBox="true"/>
          <p:nvPr/>
        </p:nvSpPr>
        <p:spPr>
          <a:xfrm rot="0">
            <a:off x="1314740" y="5632516"/>
            <a:ext cx="14831544" cy="3785806"/>
          </a:xfrm>
          <a:prstGeom prst="rect">
            <a:avLst/>
          </a:prstGeom>
        </p:spPr>
        <p:txBody>
          <a:bodyPr anchor="t" rtlCol="false" tIns="0" lIns="0" bIns="0" rIns="0">
            <a:spAutoFit/>
          </a:bodyPr>
          <a:lstStyle/>
          <a:p>
            <a:pPr algn="just">
              <a:lnSpc>
                <a:spcPts val="6058"/>
              </a:lnSpc>
            </a:pPr>
            <a:r>
              <a:rPr lang="en-US" sz="4327">
                <a:solidFill>
                  <a:srgbClr val="000000"/>
                </a:solidFill>
                <a:latin typeface="TT Commons Pro"/>
                <a:ea typeface="TT Commons Pro"/>
                <a:cs typeface="TT Commons Pro"/>
                <a:sym typeface="TT Commons Pro"/>
              </a:rPr>
              <a:t>      The German Christmas custom delighted Rizal. A decorated pine tree is revealed to children on Christmas Eve as part of a family observance. He also noted the German practice of self-introduction at social gatherings, where guests introduce themselves and shake hands instead of waiting for a host.</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473299" y="-818860"/>
            <a:ext cx="1503211" cy="3644148"/>
          </a:xfrm>
          <a:custGeom>
            <a:avLst/>
            <a:gdLst/>
            <a:ahLst/>
            <a:cxnLst/>
            <a:rect r="r" b="b" t="t" l="l"/>
            <a:pathLst>
              <a:path h="3644148" w="1503211">
                <a:moveTo>
                  <a:pt x="0" y="0"/>
                </a:moveTo>
                <a:lnTo>
                  <a:pt x="1503210" y="0"/>
                </a:lnTo>
                <a:lnTo>
                  <a:pt x="1503210" y="3644148"/>
                </a:lnTo>
                <a:lnTo>
                  <a:pt x="0" y="3644148"/>
                </a:lnTo>
                <a:lnTo>
                  <a:pt x="0" y="0"/>
                </a:lnTo>
                <a:close/>
              </a:path>
            </a:pathLst>
          </a:custGeom>
          <a:blipFill>
            <a:blip r:embed="rId3"/>
            <a:stretch>
              <a:fillRect l="0" t="0" r="0" b="0"/>
            </a:stretch>
          </a:blipFill>
        </p:spPr>
      </p:sp>
      <p:sp>
        <p:nvSpPr>
          <p:cNvPr name="Freeform 4" id="4"/>
          <p:cNvSpPr/>
          <p:nvPr/>
        </p:nvSpPr>
        <p:spPr>
          <a:xfrm flipH="false" flipV="false" rot="0">
            <a:off x="16146283" y="5718241"/>
            <a:ext cx="2901306" cy="5067784"/>
          </a:xfrm>
          <a:custGeom>
            <a:avLst/>
            <a:gdLst/>
            <a:ahLst/>
            <a:cxnLst/>
            <a:rect r="r" b="b" t="t" l="l"/>
            <a:pathLst>
              <a:path h="5067784" w="2901306">
                <a:moveTo>
                  <a:pt x="0" y="0"/>
                </a:moveTo>
                <a:lnTo>
                  <a:pt x="2901306" y="0"/>
                </a:lnTo>
                <a:lnTo>
                  <a:pt x="2901306" y="5067783"/>
                </a:lnTo>
                <a:lnTo>
                  <a:pt x="0" y="5067783"/>
                </a:lnTo>
                <a:lnTo>
                  <a:pt x="0" y="0"/>
                </a:lnTo>
                <a:close/>
              </a:path>
            </a:pathLst>
          </a:custGeom>
          <a:blipFill>
            <a:blip r:embed="rId4"/>
            <a:stretch>
              <a:fillRect l="0" t="0" r="0" b="0"/>
            </a:stretch>
          </a:blipFill>
        </p:spPr>
      </p:sp>
      <p:sp>
        <p:nvSpPr>
          <p:cNvPr name="Freeform 5" id="5"/>
          <p:cNvSpPr/>
          <p:nvPr/>
        </p:nvSpPr>
        <p:spPr>
          <a:xfrm flipH="false" flipV="false" rot="0">
            <a:off x="13779092" y="8874109"/>
            <a:ext cx="2981306" cy="2891867"/>
          </a:xfrm>
          <a:custGeom>
            <a:avLst/>
            <a:gdLst/>
            <a:ahLst/>
            <a:cxnLst/>
            <a:rect r="r" b="b" t="t" l="l"/>
            <a:pathLst>
              <a:path h="2891867" w="2981306">
                <a:moveTo>
                  <a:pt x="0" y="0"/>
                </a:moveTo>
                <a:lnTo>
                  <a:pt x="2981306" y="0"/>
                </a:lnTo>
                <a:lnTo>
                  <a:pt x="2981306" y="2891866"/>
                </a:lnTo>
                <a:lnTo>
                  <a:pt x="0" y="2891866"/>
                </a:lnTo>
                <a:lnTo>
                  <a:pt x="0" y="0"/>
                </a:lnTo>
                <a:close/>
              </a:path>
            </a:pathLst>
          </a:custGeom>
          <a:blipFill>
            <a:blip r:embed="rId5"/>
            <a:stretch>
              <a:fillRect l="0" t="0" r="0" b="0"/>
            </a:stretch>
          </a:blipFill>
        </p:spPr>
      </p:sp>
      <p:sp>
        <p:nvSpPr>
          <p:cNvPr name="TextBox 6" id="6"/>
          <p:cNvSpPr txBox="true"/>
          <p:nvPr/>
        </p:nvSpPr>
        <p:spPr>
          <a:xfrm rot="0">
            <a:off x="2685460" y="278025"/>
            <a:ext cx="14244132" cy="1391860"/>
          </a:xfrm>
          <a:prstGeom prst="rect">
            <a:avLst/>
          </a:prstGeom>
        </p:spPr>
        <p:txBody>
          <a:bodyPr anchor="t" rtlCol="false" tIns="0" lIns="0" bIns="0" rIns="0">
            <a:spAutoFit/>
          </a:bodyPr>
          <a:lstStyle/>
          <a:p>
            <a:pPr algn="ctr">
              <a:lnSpc>
                <a:spcPts val="10958"/>
              </a:lnSpc>
            </a:pPr>
            <a:r>
              <a:rPr lang="en-US" sz="7827">
                <a:solidFill>
                  <a:srgbClr val="141619"/>
                </a:solidFill>
                <a:latin typeface="Sugo Classic"/>
                <a:ea typeface="Sugo Classic"/>
                <a:cs typeface="Sugo Classic"/>
                <a:sym typeface="Sugo Classic"/>
              </a:rPr>
              <a:t>Rizal's Darkest Winter</a:t>
            </a:r>
          </a:p>
        </p:txBody>
      </p:sp>
      <p:sp>
        <p:nvSpPr>
          <p:cNvPr name="TextBox 7" id="7"/>
          <p:cNvSpPr txBox="true"/>
          <p:nvPr/>
        </p:nvSpPr>
        <p:spPr>
          <a:xfrm rot="0">
            <a:off x="1559997" y="2328297"/>
            <a:ext cx="14586287" cy="6403276"/>
          </a:xfrm>
          <a:prstGeom prst="rect">
            <a:avLst/>
          </a:prstGeom>
        </p:spPr>
        <p:txBody>
          <a:bodyPr anchor="t" rtlCol="false" tIns="0" lIns="0" bIns="0" rIns="0">
            <a:spAutoFit/>
          </a:bodyPr>
          <a:lstStyle/>
          <a:p>
            <a:pPr algn="just">
              <a:lnSpc>
                <a:spcPts val="5638"/>
              </a:lnSpc>
            </a:pPr>
            <a:r>
              <a:rPr lang="en-US" sz="4027">
                <a:solidFill>
                  <a:srgbClr val="000000"/>
                </a:solidFill>
                <a:latin typeface="TT Commons Pro"/>
                <a:ea typeface="TT Commons Pro"/>
                <a:cs typeface="TT Commons Pro"/>
                <a:sym typeface="TT Commons Pro"/>
              </a:rPr>
              <a:t>        The winter of 1886 in Berlin was his darkest. He lived in poverty as no money arrived from Calamba. His sister Saturnina’s diamond ring was in the pawnshop, and many books were sold. He could not pay rent, ate only one meal a day—bread and water or cheap soup. His clothes were old, and he laundered them himself. In Calamba, Paciano struggled to send money, but crops failed, and the sugar market collapsed. Meanwhile, Rizal starved, shivered in the cold, fell ill, and feared tuberculosis. Never had he suffered such physical blows that his soul cried out in despair.</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2510927" y="1445946"/>
            <a:ext cx="13266145" cy="3697554"/>
          </a:xfrm>
          <a:prstGeom prst="rect">
            <a:avLst/>
          </a:prstGeom>
        </p:spPr>
        <p:txBody>
          <a:bodyPr anchor="t" rtlCol="false" tIns="0" lIns="0" bIns="0" rIns="0">
            <a:spAutoFit/>
          </a:bodyPr>
          <a:lstStyle/>
          <a:p>
            <a:pPr algn="ctr">
              <a:lnSpc>
                <a:spcPts val="29297"/>
              </a:lnSpc>
            </a:pPr>
            <a:r>
              <a:rPr lang="en-US" sz="20927">
                <a:solidFill>
                  <a:srgbClr val="141619"/>
                </a:solidFill>
                <a:latin typeface="Sugo Classic"/>
                <a:ea typeface="Sugo Classic"/>
                <a:cs typeface="Sugo Classic"/>
                <a:sym typeface="Sugo Classic"/>
              </a:rPr>
              <a:t>Thank You </a:t>
            </a:r>
          </a:p>
        </p:txBody>
      </p:sp>
      <p:sp>
        <p:nvSpPr>
          <p:cNvPr name="Freeform 4" id="4"/>
          <p:cNvSpPr/>
          <p:nvPr/>
        </p:nvSpPr>
        <p:spPr>
          <a:xfrm flipH="false" flipV="false" rot="0">
            <a:off x="-352520" y="5878830"/>
            <a:ext cx="18640520" cy="6758940"/>
          </a:xfrm>
          <a:custGeom>
            <a:avLst/>
            <a:gdLst/>
            <a:ahLst/>
            <a:cxnLst/>
            <a:rect r="r" b="b" t="t" l="l"/>
            <a:pathLst>
              <a:path h="6758940" w="18640520">
                <a:moveTo>
                  <a:pt x="0" y="0"/>
                </a:moveTo>
                <a:lnTo>
                  <a:pt x="18640520" y="0"/>
                </a:lnTo>
                <a:lnTo>
                  <a:pt x="18640520" y="6758940"/>
                </a:lnTo>
                <a:lnTo>
                  <a:pt x="0" y="6758940"/>
                </a:lnTo>
                <a:lnTo>
                  <a:pt x="0" y="0"/>
                </a:lnTo>
                <a:close/>
              </a:path>
            </a:pathLst>
          </a:custGeom>
          <a:blipFill>
            <a:blip r:embed="rId3"/>
            <a:stretch>
              <a:fillRect l="0" t="-963" r="0" b="-963"/>
            </a:stretch>
          </a:blipFill>
        </p:spPr>
      </p:sp>
      <p:sp>
        <p:nvSpPr>
          <p:cNvPr name="Freeform 5" id="5"/>
          <p:cNvSpPr/>
          <p:nvPr/>
        </p:nvSpPr>
        <p:spPr>
          <a:xfrm flipH="false" flipV="false" rot="0">
            <a:off x="-984616" y="-490898"/>
            <a:ext cx="3335307" cy="8085592"/>
          </a:xfrm>
          <a:custGeom>
            <a:avLst/>
            <a:gdLst/>
            <a:ahLst/>
            <a:cxnLst/>
            <a:rect r="r" b="b" t="t" l="l"/>
            <a:pathLst>
              <a:path h="8085592" w="3335307">
                <a:moveTo>
                  <a:pt x="0" y="0"/>
                </a:moveTo>
                <a:lnTo>
                  <a:pt x="3335307" y="0"/>
                </a:lnTo>
                <a:lnTo>
                  <a:pt x="3335307" y="8085592"/>
                </a:lnTo>
                <a:lnTo>
                  <a:pt x="0" y="8085592"/>
                </a:lnTo>
                <a:lnTo>
                  <a:pt x="0" y="0"/>
                </a:lnTo>
                <a:close/>
              </a:path>
            </a:pathLst>
          </a:custGeom>
          <a:blipFill>
            <a:blip r:embed="rId4"/>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473299" y="-818860"/>
            <a:ext cx="1488611" cy="3608754"/>
          </a:xfrm>
          <a:custGeom>
            <a:avLst/>
            <a:gdLst/>
            <a:ahLst/>
            <a:cxnLst/>
            <a:rect r="r" b="b" t="t" l="l"/>
            <a:pathLst>
              <a:path h="3608754" w="1488611">
                <a:moveTo>
                  <a:pt x="0" y="0"/>
                </a:moveTo>
                <a:lnTo>
                  <a:pt x="1488611" y="0"/>
                </a:lnTo>
                <a:lnTo>
                  <a:pt x="1488611" y="3608754"/>
                </a:lnTo>
                <a:lnTo>
                  <a:pt x="0" y="3608754"/>
                </a:lnTo>
                <a:lnTo>
                  <a:pt x="0" y="0"/>
                </a:lnTo>
                <a:close/>
              </a:path>
            </a:pathLst>
          </a:custGeom>
          <a:blipFill>
            <a:blip r:embed="rId3"/>
            <a:stretch>
              <a:fillRect l="0" t="0" r="0" b="0"/>
            </a:stretch>
          </a:blipFill>
        </p:spPr>
      </p:sp>
      <p:sp>
        <p:nvSpPr>
          <p:cNvPr name="Freeform 4" id="4"/>
          <p:cNvSpPr/>
          <p:nvPr/>
        </p:nvSpPr>
        <p:spPr>
          <a:xfrm flipH="false" flipV="false" rot="0">
            <a:off x="16533718" y="5567322"/>
            <a:ext cx="3232257" cy="5645865"/>
          </a:xfrm>
          <a:custGeom>
            <a:avLst/>
            <a:gdLst/>
            <a:ahLst/>
            <a:cxnLst/>
            <a:rect r="r" b="b" t="t" l="l"/>
            <a:pathLst>
              <a:path h="5645865" w="3232257">
                <a:moveTo>
                  <a:pt x="0" y="0"/>
                </a:moveTo>
                <a:lnTo>
                  <a:pt x="3232257" y="0"/>
                </a:lnTo>
                <a:lnTo>
                  <a:pt x="3232257" y="5645864"/>
                </a:lnTo>
                <a:lnTo>
                  <a:pt x="0" y="5645864"/>
                </a:lnTo>
                <a:lnTo>
                  <a:pt x="0" y="0"/>
                </a:lnTo>
                <a:close/>
              </a:path>
            </a:pathLst>
          </a:custGeom>
          <a:blipFill>
            <a:blip r:embed="rId4"/>
            <a:stretch>
              <a:fillRect l="0" t="0" r="0" b="0"/>
            </a:stretch>
          </a:blipFill>
        </p:spPr>
      </p:sp>
      <p:sp>
        <p:nvSpPr>
          <p:cNvPr name="Freeform 5" id="5"/>
          <p:cNvSpPr/>
          <p:nvPr/>
        </p:nvSpPr>
        <p:spPr>
          <a:xfrm flipH="false" flipV="false" rot="0">
            <a:off x="13452972" y="8557772"/>
            <a:ext cx="3307426" cy="3208203"/>
          </a:xfrm>
          <a:custGeom>
            <a:avLst/>
            <a:gdLst/>
            <a:ahLst/>
            <a:cxnLst/>
            <a:rect r="r" b="b" t="t" l="l"/>
            <a:pathLst>
              <a:path h="3208203" w="3307426">
                <a:moveTo>
                  <a:pt x="0" y="0"/>
                </a:moveTo>
                <a:lnTo>
                  <a:pt x="3307426" y="0"/>
                </a:lnTo>
                <a:lnTo>
                  <a:pt x="3307426" y="3208203"/>
                </a:lnTo>
                <a:lnTo>
                  <a:pt x="0" y="3208203"/>
                </a:lnTo>
                <a:lnTo>
                  <a:pt x="0" y="0"/>
                </a:lnTo>
                <a:close/>
              </a:path>
            </a:pathLst>
          </a:custGeom>
          <a:blipFill>
            <a:blip r:embed="rId5"/>
            <a:stretch>
              <a:fillRect l="0" t="0" r="0" b="0"/>
            </a:stretch>
          </a:blipFill>
        </p:spPr>
      </p:sp>
      <p:sp>
        <p:nvSpPr>
          <p:cNvPr name="TextBox 6" id="6"/>
          <p:cNvSpPr txBox="true"/>
          <p:nvPr/>
        </p:nvSpPr>
        <p:spPr>
          <a:xfrm rot="0">
            <a:off x="2428631" y="1005897"/>
            <a:ext cx="13049309" cy="1682065"/>
          </a:xfrm>
          <a:prstGeom prst="rect">
            <a:avLst/>
          </a:prstGeom>
        </p:spPr>
        <p:txBody>
          <a:bodyPr anchor="t" rtlCol="false" tIns="0" lIns="0" bIns="0" rIns="0">
            <a:spAutoFit/>
          </a:bodyPr>
          <a:lstStyle/>
          <a:p>
            <a:pPr algn="ctr">
              <a:lnSpc>
                <a:spcPts val="13337"/>
              </a:lnSpc>
            </a:pPr>
            <a:r>
              <a:rPr lang="en-US" sz="9526">
                <a:solidFill>
                  <a:srgbClr val="141619"/>
                </a:solidFill>
                <a:latin typeface="Sugo Classic"/>
                <a:ea typeface="Sugo Classic"/>
                <a:cs typeface="Sugo Classic"/>
                <a:sym typeface="Sugo Classic"/>
              </a:rPr>
              <a:t>PARIS TO BERLIN (1885-87)</a:t>
            </a:r>
          </a:p>
        </p:txBody>
      </p:sp>
      <p:sp>
        <p:nvSpPr>
          <p:cNvPr name="TextBox 7" id="7"/>
          <p:cNvSpPr txBox="true"/>
          <p:nvPr/>
        </p:nvSpPr>
        <p:spPr>
          <a:xfrm rot="0">
            <a:off x="0" y="3323294"/>
            <a:ext cx="18288000" cy="2049717"/>
          </a:xfrm>
          <a:prstGeom prst="rect">
            <a:avLst/>
          </a:prstGeom>
        </p:spPr>
        <p:txBody>
          <a:bodyPr anchor="t" rtlCol="false" tIns="0" lIns="0" bIns="0" rIns="0">
            <a:spAutoFit/>
          </a:bodyPr>
          <a:lstStyle/>
          <a:p>
            <a:pPr algn="l" marL="1279745" indent="-639873" lvl="1">
              <a:lnSpc>
                <a:spcPts val="8298"/>
              </a:lnSpc>
              <a:buFont typeface="Arial"/>
              <a:buChar char="•"/>
            </a:pPr>
            <a:r>
              <a:rPr lang="en-US" sz="5927">
                <a:solidFill>
                  <a:srgbClr val="000000"/>
                </a:solidFill>
                <a:latin typeface="TT Commons Pro"/>
                <a:ea typeface="TT Commons Pro"/>
                <a:cs typeface="TT Commons Pro"/>
                <a:sym typeface="TT Commons Pro"/>
              </a:rPr>
              <a:t>Rizal traveled to Paris and Germany to specialize in ophthalmology.</a:t>
            </a:r>
          </a:p>
        </p:txBody>
      </p:sp>
      <p:sp>
        <p:nvSpPr>
          <p:cNvPr name="TextBox 8" id="8"/>
          <p:cNvSpPr txBox="true"/>
          <p:nvPr/>
        </p:nvSpPr>
        <p:spPr>
          <a:xfrm rot="0">
            <a:off x="0" y="5918024"/>
            <a:ext cx="15549265" cy="1001967"/>
          </a:xfrm>
          <a:prstGeom prst="rect">
            <a:avLst/>
          </a:prstGeom>
        </p:spPr>
        <p:txBody>
          <a:bodyPr anchor="t" rtlCol="false" tIns="0" lIns="0" bIns="0" rIns="0">
            <a:spAutoFit/>
          </a:bodyPr>
          <a:lstStyle/>
          <a:p>
            <a:pPr algn="l" marL="1279745" indent="-639873" lvl="1">
              <a:lnSpc>
                <a:spcPts val="8298"/>
              </a:lnSpc>
              <a:buFont typeface="Arial"/>
              <a:buChar char="•"/>
            </a:pPr>
            <a:r>
              <a:rPr lang="en-US" sz="5927">
                <a:solidFill>
                  <a:srgbClr val="000000"/>
                </a:solidFill>
                <a:latin typeface="TT Commons Pro"/>
                <a:ea typeface="TT Commons Pro"/>
                <a:cs typeface="TT Commons Pro"/>
                <a:sym typeface="TT Commons Pro"/>
              </a:rPr>
              <a:t>He aimed to cure his mother's eye condition.</a:t>
            </a:r>
          </a:p>
        </p:txBody>
      </p:sp>
      <p:sp>
        <p:nvSpPr>
          <p:cNvPr name="TextBox 9" id="9"/>
          <p:cNvSpPr txBox="true"/>
          <p:nvPr/>
        </p:nvSpPr>
        <p:spPr>
          <a:xfrm rot="0">
            <a:off x="0" y="7369753"/>
            <a:ext cx="16495059" cy="1952562"/>
          </a:xfrm>
          <a:prstGeom prst="rect">
            <a:avLst/>
          </a:prstGeom>
        </p:spPr>
        <p:txBody>
          <a:bodyPr anchor="t" rtlCol="false" tIns="0" lIns="0" bIns="0" rIns="0">
            <a:spAutoFit/>
          </a:bodyPr>
          <a:lstStyle/>
          <a:p>
            <a:pPr algn="l" marL="1214977" indent="-607488" lvl="1">
              <a:lnSpc>
                <a:spcPts val="7878"/>
              </a:lnSpc>
              <a:buFont typeface="Arial"/>
              <a:buChar char="•"/>
            </a:pPr>
            <a:r>
              <a:rPr lang="en-US" sz="5627">
                <a:solidFill>
                  <a:srgbClr val="000000"/>
                </a:solidFill>
                <a:latin typeface="TT Commons Pro"/>
                <a:ea typeface="TT Commons Pro"/>
                <a:cs typeface="TT Commons Pro"/>
                <a:sym typeface="TT Commons Pro"/>
              </a:rPr>
              <a:t>He befriended European scientists and was recognized for his intellect.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473299" y="-818860"/>
            <a:ext cx="1488093" cy="3607498"/>
          </a:xfrm>
          <a:custGeom>
            <a:avLst/>
            <a:gdLst/>
            <a:ahLst/>
            <a:cxnLst/>
            <a:rect r="r" b="b" t="t" l="l"/>
            <a:pathLst>
              <a:path h="3607498" w="1488093">
                <a:moveTo>
                  <a:pt x="0" y="0"/>
                </a:moveTo>
                <a:lnTo>
                  <a:pt x="1488093" y="0"/>
                </a:lnTo>
                <a:lnTo>
                  <a:pt x="1488093" y="3607498"/>
                </a:lnTo>
                <a:lnTo>
                  <a:pt x="0" y="3607498"/>
                </a:lnTo>
                <a:lnTo>
                  <a:pt x="0" y="0"/>
                </a:lnTo>
                <a:close/>
              </a:path>
            </a:pathLst>
          </a:custGeom>
          <a:blipFill>
            <a:blip r:embed="rId3"/>
            <a:stretch>
              <a:fillRect l="0" t="0" r="0" b="0"/>
            </a:stretch>
          </a:blipFill>
        </p:spPr>
      </p:sp>
      <p:sp>
        <p:nvSpPr>
          <p:cNvPr name="Freeform 4" id="4"/>
          <p:cNvSpPr/>
          <p:nvPr/>
        </p:nvSpPr>
        <p:spPr>
          <a:xfrm flipH="false" flipV="false" rot="0">
            <a:off x="16362829" y="5607692"/>
            <a:ext cx="3209146" cy="5605495"/>
          </a:xfrm>
          <a:custGeom>
            <a:avLst/>
            <a:gdLst/>
            <a:ahLst/>
            <a:cxnLst/>
            <a:rect r="r" b="b" t="t" l="l"/>
            <a:pathLst>
              <a:path h="5605495" w="3209146">
                <a:moveTo>
                  <a:pt x="0" y="0"/>
                </a:moveTo>
                <a:lnTo>
                  <a:pt x="3209146" y="0"/>
                </a:lnTo>
                <a:lnTo>
                  <a:pt x="3209146" y="5605494"/>
                </a:lnTo>
                <a:lnTo>
                  <a:pt x="0" y="5605494"/>
                </a:lnTo>
                <a:lnTo>
                  <a:pt x="0" y="0"/>
                </a:lnTo>
                <a:close/>
              </a:path>
            </a:pathLst>
          </a:custGeom>
          <a:blipFill>
            <a:blip r:embed="rId4"/>
            <a:stretch>
              <a:fillRect l="0" t="0" r="0" b="0"/>
            </a:stretch>
          </a:blipFill>
        </p:spPr>
      </p:sp>
      <p:sp>
        <p:nvSpPr>
          <p:cNvPr name="Freeform 5" id="5"/>
          <p:cNvSpPr/>
          <p:nvPr/>
        </p:nvSpPr>
        <p:spPr>
          <a:xfrm flipH="false" flipV="false" rot="0">
            <a:off x="14001954" y="8692705"/>
            <a:ext cx="2834173" cy="2749148"/>
          </a:xfrm>
          <a:custGeom>
            <a:avLst/>
            <a:gdLst/>
            <a:ahLst/>
            <a:cxnLst/>
            <a:rect r="r" b="b" t="t" l="l"/>
            <a:pathLst>
              <a:path h="2749148" w="2834173">
                <a:moveTo>
                  <a:pt x="0" y="0"/>
                </a:moveTo>
                <a:lnTo>
                  <a:pt x="2834174" y="0"/>
                </a:lnTo>
                <a:lnTo>
                  <a:pt x="2834174" y="2749148"/>
                </a:lnTo>
                <a:lnTo>
                  <a:pt x="0" y="2749148"/>
                </a:lnTo>
                <a:lnTo>
                  <a:pt x="0" y="0"/>
                </a:lnTo>
                <a:close/>
              </a:path>
            </a:pathLst>
          </a:custGeom>
          <a:blipFill>
            <a:blip r:embed="rId5"/>
            <a:stretch>
              <a:fillRect l="0" t="0" r="0" b="0"/>
            </a:stretch>
          </a:blipFill>
        </p:spPr>
      </p:sp>
      <p:sp>
        <p:nvSpPr>
          <p:cNvPr name="TextBox 6" id="6"/>
          <p:cNvSpPr txBox="true"/>
          <p:nvPr/>
        </p:nvSpPr>
        <p:spPr>
          <a:xfrm rot="0">
            <a:off x="2619345" y="809625"/>
            <a:ext cx="13049309" cy="1573477"/>
          </a:xfrm>
          <a:prstGeom prst="rect">
            <a:avLst/>
          </a:prstGeom>
        </p:spPr>
        <p:txBody>
          <a:bodyPr anchor="t" rtlCol="false" tIns="0" lIns="0" bIns="0" rIns="0">
            <a:spAutoFit/>
          </a:bodyPr>
          <a:lstStyle/>
          <a:p>
            <a:pPr algn="ctr">
              <a:lnSpc>
                <a:spcPts val="12497"/>
              </a:lnSpc>
            </a:pPr>
            <a:r>
              <a:rPr lang="en-US" sz="8927">
                <a:solidFill>
                  <a:srgbClr val="141619"/>
                </a:solidFill>
                <a:latin typeface="Sugo Classic"/>
                <a:ea typeface="Sugo Classic"/>
                <a:cs typeface="Sugo Classic"/>
                <a:sym typeface="Sugo Classic"/>
              </a:rPr>
              <a:t>RIZAL IN PARIS</a:t>
            </a:r>
          </a:p>
        </p:txBody>
      </p:sp>
      <p:sp>
        <p:nvSpPr>
          <p:cNvPr name="TextBox 7" id="7"/>
          <p:cNvSpPr txBox="true"/>
          <p:nvPr/>
        </p:nvSpPr>
        <p:spPr>
          <a:xfrm rot="0">
            <a:off x="132229" y="2924822"/>
            <a:ext cx="18155771" cy="1651571"/>
          </a:xfrm>
          <a:prstGeom prst="rect">
            <a:avLst/>
          </a:prstGeom>
        </p:spPr>
        <p:txBody>
          <a:bodyPr anchor="t" rtlCol="false" tIns="0" lIns="0" bIns="0" rIns="0">
            <a:spAutoFit/>
          </a:bodyPr>
          <a:lstStyle/>
          <a:p>
            <a:pPr algn="l" marL="1020672" indent="-510336" lvl="1">
              <a:lnSpc>
                <a:spcPts val="6618"/>
              </a:lnSpc>
              <a:buFont typeface="Arial"/>
              <a:buChar char="•"/>
            </a:pPr>
            <a:r>
              <a:rPr lang="en-US" sz="4727">
                <a:solidFill>
                  <a:srgbClr val="000000"/>
                </a:solidFill>
                <a:latin typeface="TT Commons Pro"/>
                <a:ea typeface="TT Commons Pro"/>
                <a:cs typeface="TT Commons Pro"/>
                <a:sym typeface="TT Commons Pro"/>
              </a:rPr>
              <a:t>Worked as an assistant to Dr. Louis de Weckert (1852-1906), a leading French ophthalmologist.</a:t>
            </a:r>
          </a:p>
        </p:txBody>
      </p:sp>
      <p:sp>
        <p:nvSpPr>
          <p:cNvPr name="TextBox 8" id="8"/>
          <p:cNvSpPr txBox="true"/>
          <p:nvPr/>
        </p:nvSpPr>
        <p:spPr>
          <a:xfrm rot="0">
            <a:off x="132229" y="5424465"/>
            <a:ext cx="16039605" cy="1570926"/>
          </a:xfrm>
          <a:prstGeom prst="rect">
            <a:avLst/>
          </a:prstGeom>
        </p:spPr>
        <p:txBody>
          <a:bodyPr anchor="t" rtlCol="false" tIns="0" lIns="0" bIns="0" rIns="0">
            <a:spAutoFit/>
          </a:bodyPr>
          <a:lstStyle/>
          <a:p>
            <a:pPr algn="l" marL="977493" indent="-488746" lvl="1">
              <a:lnSpc>
                <a:spcPts val="6338"/>
              </a:lnSpc>
              <a:buFont typeface="Arial"/>
              <a:buChar char="•"/>
            </a:pPr>
            <a:r>
              <a:rPr lang="en-US" sz="4527">
                <a:solidFill>
                  <a:srgbClr val="000000"/>
                </a:solidFill>
                <a:latin typeface="TT Commons Pro"/>
                <a:ea typeface="TT Commons Pro"/>
                <a:cs typeface="TT Commons Pro"/>
                <a:sym typeface="TT Commons Pro"/>
              </a:rPr>
              <a:t>Modeled for Luna’s paintings: "</a:t>
            </a:r>
            <a:r>
              <a:rPr lang="en-US" b="true" sz="4527">
                <a:solidFill>
                  <a:srgbClr val="000000"/>
                </a:solidFill>
                <a:latin typeface="TT Commons Pro Bold"/>
                <a:ea typeface="TT Commons Pro Bold"/>
                <a:cs typeface="TT Commons Pro Bold"/>
                <a:sym typeface="TT Commons Pro Bold"/>
              </a:rPr>
              <a:t>The Death of Cleopatra</a:t>
            </a:r>
            <a:r>
              <a:rPr lang="en-US" sz="4527">
                <a:solidFill>
                  <a:srgbClr val="000000"/>
                </a:solidFill>
                <a:latin typeface="TT Commons Pro"/>
                <a:ea typeface="TT Commons Pro"/>
                <a:cs typeface="TT Commons Pro"/>
                <a:sym typeface="TT Commons Pro"/>
              </a:rPr>
              <a:t>" and </a:t>
            </a:r>
          </a:p>
          <a:p>
            <a:pPr algn="l">
              <a:lnSpc>
                <a:spcPts val="6338"/>
              </a:lnSpc>
            </a:pPr>
            <a:r>
              <a:rPr lang="en-US" sz="4527">
                <a:solidFill>
                  <a:srgbClr val="000000"/>
                </a:solidFill>
                <a:latin typeface="TT Commons Pro"/>
                <a:ea typeface="TT Commons Pro"/>
                <a:cs typeface="TT Commons Pro"/>
                <a:sym typeface="TT Commons Pro"/>
              </a:rPr>
              <a:t>       "</a:t>
            </a:r>
            <a:r>
              <a:rPr lang="en-US" sz="4527" b="true">
                <a:solidFill>
                  <a:srgbClr val="000000"/>
                </a:solidFill>
                <a:latin typeface="TT Commons Pro Bold"/>
                <a:ea typeface="TT Commons Pro Bold"/>
                <a:cs typeface="TT Commons Pro Bold"/>
                <a:sym typeface="TT Commons Pro Bold"/>
              </a:rPr>
              <a:t>The</a:t>
            </a:r>
            <a:r>
              <a:rPr lang="en-US" sz="4527">
                <a:solidFill>
                  <a:srgbClr val="000000"/>
                </a:solidFill>
                <a:latin typeface="TT Commons Pro"/>
                <a:ea typeface="TT Commons Pro"/>
                <a:cs typeface="TT Commons Pro"/>
                <a:sym typeface="TT Commons Pro"/>
              </a:rPr>
              <a:t> </a:t>
            </a:r>
            <a:r>
              <a:rPr lang="en-US" sz="4527" b="true">
                <a:solidFill>
                  <a:srgbClr val="000000"/>
                </a:solidFill>
                <a:latin typeface="TT Commons Pro Bold"/>
                <a:ea typeface="TT Commons Pro Bold"/>
                <a:cs typeface="TT Commons Pro Bold"/>
                <a:sym typeface="TT Commons Pro Bold"/>
              </a:rPr>
              <a:t>Blood Compact</a:t>
            </a:r>
            <a:r>
              <a:rPr lang="en-US" sz="4527">
                <a:solidFill>
                  <a:srgbClr val="000000"/>
                </a:solidFill>
                <a:latin typeface="TT Commons Pro"/>
                <a:ea typeface="TT Commons Pro"/>
                <a:cs typeface="TT Commons Pro"/>
                <a:sym typeface="TT Commons Pro"/>
              </a:rPr>
              <a:t>."</a:t>
            </a:r>
          </a:p>
        </p:txBody>
      </p:sp>
      <p:sp>
        <p:nvSpPr>
          <p:cNvPr name="TextBox 9" id="9"/>
          <p:cNvSpPr txBox="true"/>
          <p:nvPr/>
        </p:nvSpPr>
        <p:spPr>
          <a:xfrm rot="0">
            <a:off x="0" y="7538316"/>
            <a:ext cx="16495059" cy="1739201"/>
          </a:xfrm>
          <a:prstGeom prst="rect">
            <a:avLst/>
          </a:prstGeom>
        </p:spPr>
        <p:txBody>
          <a:bodyPr anchor="t" rtlCol="false" tIns="0" lIns="0" bIns="0" rIns="0">
            <a:spAutoFit/>
          </a:bodyPr>
          <a:lstStyle/>
          <a:p>
            <a:pPr algn="l" marL="1085440" indent="-542720" lvl="1">
              <a:lnSpc>
                <a:spcPts val="7038"/>
              </a:lnSpc>
              <a:buFont typeface="Arial"/>
              <a:buChar char="•"/>
            </a:pPr>
            <a:r>
              <a:rPr lang="en-US" sz="5027">
                <a:solidFill>
                  <a:srgbClr val="000000"/>
                </a:solidFill>
                <a:latin typeface="TT Commons Pro"/>
                <a:ea typeface="TT Commons Pro"/>
                <a:cs typeface="TT Commons Pro"/>
                <a:sym typeface="TT Commons Pro"/>
              </a:rPr>
              <a:t>Spent time with the Pardo de Tavera family and Juan Luna.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473299" y="-818860"/>
            <a:ext cx="1398608" cy="3390564"/>
          </a:xfrm>
          <a:custGeom>
            <a:avLst/>
            <a:gdLst/>
            <a:ahLst/>
            <a:cxnLst/>
            <a:rect r="r" b="b" t="t" l="l"/>
            <a:pathLst>
              <a:path h="3390564" w="1398608">
                <a:moveTo>
                  <a:pt x="0" y="0"/>
                </a:moveTo>
                <a:lnTo>
                  <a:pt x="1398607" y="0"/>
                </a:lnTo>
                <a:lnTo>
                  <a:pt x="1398607" y="3390564"/>
                </a:lnTo>
                <a:lnTo>
                  <a:pt x="0" y="3390564"/>
                </a:lnTo>
                <a:lnTo>
                  <a:pt x="0" y="0"/>
                </a:lnTo>
                <a:close/>
              </a:path>
            </a:pathLst>
          </a:custGeom>
          <a:blipFill>
            <a:blip r:embed="rId3"/>
            <a:stretch>
              <a:fillRect l="0" t="0" r="0" b="0"/>
            </a:stretch>
          </a:blipFill>
        </p:spPr>
      </p:sp>
      <p:sp>
        <p:nvSpPr>
          <p:cNvPr name="Freeform 4" id="4"/>
          <p:cNvSpPr/>
          <p:nvPr/>
        </p:nvSpPr>
        <p:spPr>
          <a:xfrm flipH="false" flipV="false" rot="0">
            <a:off x="16508628" y="5523497"/>
            <a:ext cx="3257347" cy="5689689"/>
          </a:xfrm>
          <a:custGeom>
            <a:avLst/>
            <a:gdLst/>
            <a:ahLst/>
            <a:cxnLst/>
            <a:rect r="r" b="b" t="t" l="l"/>
            <a:pathLst>
              <a:path h="5689689" w="3257347">
                <a:moveTo>
                  <a:pt x="0" y="0"/>
                </a:moveTo>
                <a:lnTo>
                  <a:pt x="3257347" y="0"/>
                </a:lnTo>
                <a:lnTo>
                  <a:pt x="3257347" y="5689689"/>
                </a:lnTo>
                <a:lnTo>
                  <a:pt x="0" y="5689689"/>
                </a:lnTo>
                <a:lnTo>
                  <a:pt x="0" y="0"/>
                </a:lnTo>
                <a:close/>
              </a:path>
            </a:pathLst>
          </a:custGeom>
          <a:blipFill>
            <a:blip r:embed="rId4"/>
            <a:stretch>
              <a:fillRect l="0" t="0" r="0" b="0"/>
            </a:stretch>
          </a:blipFill>
        </p:spPr>
      </p:sp>
      <p:sp>
        <p:nvSpPr>
          <p:cNvPr name="Freeform 5" id="5"/>
          <p:cNvSpPr/>
          <p:nvPr/>
        </p:nvSpPr>
        <p:spPr>
          <a:xfrm flipH="false" flipV="false" rot="0">
            <a:off x="13747919" y="8753818"/>
            <a:ext cx="3161199" cy="3066363"/>
          </a:xfrm>
          <a:custGeom>
            <a:avLst/>
            <a:gdLst/>
            <a:ahLst/>
            <a:cxnLst/>
            <a:rect r="r" b="b" t="t" l="l"/>
            <a:pathLst>
              <a:path h="3066363" w="3161199">
                <a:moveTo>
                  <a:pt x="0" y="0"/>
                </a:moveTo>
                <a:lnTo>
                  <a:pt x="3161200" y="0"/>
                </a:lnTo>
                <a:lnTo>
                  <a:pt x="3161200" y="3066364"/>
                </a:lnTo>
                <a:lnTo>
                  <a:pt x="0" y="3066364"/>
                </a:lnTo>
                <a:lnTo>
                  <a:pt x="0" y="0"/>
                </a:lnTo>
                <a:close/>
              </a:path>
            </a:pathLst>
          </a:custGeom>
          <a:blipFill>
            <a:blip r:embed="rId5"/>
            <a:stretch>
              <a:fillRect l="0" t="0" r="0" b="0"/>
            </a:stretch>
          </a:blipFill>
        </p:spPr>
      </p:sp>
      <p:sp>
        <p:nvSpPr>
          <p:cNvPr name="TextBox 6" id="6"/>
          <p:cNvSpPr txBox="true"/>
          <p:nvPr/>
        </p:nvSpPr>
        <p:spPr>
          <a:xfrm rot="0">
            <a:off x="2619345" y="781050"/>
            <a:ext cx="13049309" cy="1708101"/>
          </a:xfrm>
          <a:prstGeom prst="rect">
            <a:avLst/>
          </a:prstGeom>
        </p:spPr>
        <p:txBody>
          <a:bodyPr anchor="t" rtlCol="false" tIns="0" lIns="0" bIns="0" rIns="0">
            <a:spAutoFit/>
          </a:bodyPr>
          <a:lstStyle/>
          <a:p>
            <a:pPr algn="ctr">
              <a:lnSpc>
                <a:spcPts val="13477"/>
              </a:lnSpc>
            </a:pPr>
            <a:r>
              <a:rPr lang="en-US" sz="9626">
                <a:solidFill>
                  <a:srgbClr val="141619"/>
                </a:solidFill>
                <a:latin typeface="Sugo Classic"/>
                <a:ea typeface="Sugo Classic"/>
                <a:cs typeface="Sugo Classic"/>
                <a:sym typeface="Sugo Classic"/>
              </a:rPr>
              <a:t>Rizal as Musician</a:t>
            </a:r>
          </a:p>
        </p:txBody>
      </p:sp>
      <p:sp>
        <p:nvSpPr>
          <p:cNvPr name="TextBox 7" id="7"/>
          <p:cNvSpPr txBox="true"/>
          <p:nvPr/>
        </p:nvSpPr>
        <p:spPr>
          <a:xfrm rot="0">
            <a:off x="132229" y="2905772"/>
            <a:ext cx="15716648" cy="1028002"/>
          </a:xfrm>
          <a:prstGeom prst="rect">
            <a:avLst/>
          </a:prstGeom>
        </p:spPr>
        <p:txBody>
          <a:bodyPr anchor="t" rtlCol="false" tIns="0" lIns="0" bIns="0" rIns="0">
            <a:spAutoFit/>
          </a:bodyPr>
          <a:lstStyle/>
          <a:p>
            <a:pPr algn="l" marL="1301335" indent="-650667" lvl="1">
              <a:lnSpc>
                <a:spcPts val="8438"/>
              </a:lnSpc>
              <a:buFont typeface="Arial"/>
              <a:buChar char="•"/>
            </a:pPr>
            <a:r>
              <a:rPr lang="en-US" sz="6027">
                <a:solidFill>
                  <a:srgbClr val="000000"/>
                </a:solidFill>
                <a:latin typeface="TT Commons Pro"/>
                <a:ea typeface="TT Commons Pro"/>
                <a:cs typeface="TT Commons Pro"/>
                <a:sym typeface="TT Commons Pro"/>
              </a:rPr>
              <a:t>Studied music despite lacking natural talent.</a:t>
            </a:r>
          </a:p>
        </p:txBody>
      </p:sp>
      <p:sp>
        <p:nvSpPr>
          <p:cNvPr name="TextBox 8" id="8"/>
          <p:cNvSpPr txBox="true"/>
          <p:nvPr/>
        </p:nvSpPr>
        <p:spPr>
          <a:xfrm rot="0">
            <a:off x="236649" y="4935833"/>
            <a:ext cx="18051351" cy="1810321"/>
          </a:xfrm>
          <a:prstGeom prst="rect">
            <a:avLst/>
          </a:prstGeom>
        </p:spPr>
        <p:txBody>
          <a:bodyPr anchor="t" rtlCol="false" tIns="0" lIns="0" bIns="0" rIns="0">
            <a:spAutoFit/>
          </a:bodyPr>
          <a:lstStyle/>
          <a:p>
            <a:pPr algn="l" marL="1128619" indent="-564309" lvl="1">
              <a:lnSpc>
                <a:spcPts val="7318"/>
              </a:lnSpc>
              <a:buFont typeface="Arial"/>
              <a:buChar char="•"/>
            </a:pPr>
            <a:r>
              <a:rPr lang="en-US" sz="5227">
                <a:solidFill>
                  <a:srgbClr val="000000"/>
                </a:solidFill>
                <a:latin typeface="TT Commons Pro"/>
                <a:ea typeface="TT Commons Pro"/>
                <a:cs typeface="TT Commons Pro"/>
                <a:sym typeface="TT Commons Pro"/>
              </a:rPr>
              <a:t>Composed three musical pieces: "</a:t>
            </a:r>
            <a:r>
              <a:rPr lang="en-US" b="true" sz="5227">
                <a:solidFill>
                  <a:srgbClr val="000000"/>
                </a:solidFill>
                <a:latin typeface="TT Commons Pro Bold"/>
                <a:ea typeface="TT Commons Pro Bold"/>
                <a:cs typeface="TT Commons Pro Bold"/>
                <a:sym typeface="TT Commons Pro Bold"/>
              </a:rPr>
              <a:t>Leonor</a:t>
            </a:r>
            <a:r>
              <a:rPr lang="en-US" sz="5227">
                <a:solidFill>
                  <a:srgbClr val="000000"/>
                </a:solidFill>
                <a:latin typeface="TT Commons Pro"/>
                <a:ea typeface="TT Commons Pro"/>
                <a:cs typeface="TT Commons Pro"/>
                <a:sym typeface="TT Commons Pro"/>
              </a:rPr>
              <a:t>," "</a:t>
            </a:r>
            <a:r>
              <a:rPr lang="en-US" b="true" sz="5227">
                <a:solidFill>
                  <a:srgbClr val="000000"/>
                </a:solidFill>
                <a:latin typeface="TT Commons Pro Bold"/>
                <a:ea typeface="TT Commons Pro Bold"/>
                <a:cs typeface="TT Commons Pro Bold"/>
                <a:sym typeface="TT Commons Pro Bold"/>
              </a:rPr>
              <a:t>El Canto del</a:t>
            </a:r>
            <a:r>
              <a:rPr lang="en-US" sz="5227">
                <a:solidFill>
                  <a:srgbClr val="000000"/>
                </a:solidFill>
                <a:latin typeface="TT Commons Pro"/>
                <a:ea typeface="TT Commons Pro"/>
                <a:cs typeface="TT Commons Pro"/>
                <a:sym typeface="TT Commons Pro"/>
              </a:rPr>
              <a:t> </a:t>
            </a:r>
            <a:r>
              <a:rPr lang="en-US" b="true" sz="5227">
                <a:solidFill>
                  <a:srgbClr val="000000"/>
                </a:solidFill>
                <a:latin typeface="TT Commons Pro Bold"/>
                <a:ea typeface="TT Commons Pro Bold"/>
                <a:cs typeface="TT Commons Pro Bold"/>
                <a:sym typeface="TT Commons Pro Bold"/>
              </a:rPr>
              <a:t>Prisionero</a:t>
            </a:r>
            <a:r>
              <a:rPr lang="en-US" sz="5227">
                <a:solidFill>
                  <a:srgbClr val="000000"/>
                </a:solidFill>
                <a:latin typeface="TT Commons Pro"/>
                <a:ea typeface="TT Commons Pro"/>
                <a:cs typeface="TT Commons Pro"/>
                <a:sym typeface="TT Commons Pro"/>
              </a:rPr>
              <a:t>," and "</a:t>
            </a:r>
            <a:r>
              <a:rPr lang="en-US" b="true" sz="5227">
                <a:solidFill>
                  <a:srgbClr val="000000"/>
                </a:solidFill>
                <a:latin typeface="TT Commons Pro Bold"/>
                <a:ea typeface="TT Commons Pro Bold"/>
                <a:cs typeface="TT Commons Pro Bold"/>
                <a:sym typeface="TT Commons Pro Bold"/>
              </a:rPr>
              <a:t>Alin Mang Lahi</a:t>
            </a:r>
            <a:r>
              <a:rPr lang="en-US" sz="5227">
                <a:solidFill>
                  <a:srgbClr val="000000"/>
                </a:solidFill>
                <a:latin typeface="TT Commons Pro"/>
                <a:ea typeface="TT Commons Pro"/>
                <a:cs typeface="TT Commons Pro"/>
                <a:sym typeface="TT Commons Pro"/>
              </a:rPr>
              <a:t>."</a:t>
            </a:r>
          </a:p>
        </p:txBody>
      </p:sp>
      <p:sp>
        <p:nvSpPr>
          <p:cNvPr name="TextBox 9" id="9"/>
          <p:cNvSpPr txBox="true"/>
          <p:nvPr/>
        </p:nvSpPr>
        <p:spPr>
          <a:xfrm rot="0">
            <a:off x="132229" y="7736754"/>
            <a:ext cx="16495059" cy="1978597"/>
          </a:xfrm>
          <a:prstGeom prst="rect">
            <a:avLst/>
          </a:prstGeom>
        </p:spPr>
        <p:txBody>
          <a:bodyPr anchor="t" rtlCol="false" tIns="0" lIns="0" bIns="0" rIns="0">
            <a:spAutoFit/>
          </a:bodyPr>
          <a:lstStyle/>
          <a:p>
            <a:pPr algn="l" marL="1236566" indent="-618283" lvl="1">
              <a:lnSpc>
                <a:spcPts val="8018"/>
              </a:lnSpc>
              <a:buFont typeface="Arial"/>
              <a:buChar char="•"/>
            </a:pPr>
            <a:r>
              <a:rPr lang="en-US" sz="5727">
                <a:solidFill>
                  <a:srgbClr val="000000"/>
                </a:solidFill>
                <a:latin typeface="TT Commons Pro"/>
                <a:ea typeface="TT Commons Pro"/>
                <a:cs typeface="TT Commons Pro"/>
                <a:sym typeface="TT Commons Pro"/>
              </a:rPr>
              <a:t>Played the flute in gatherings of Filipinos in Europe.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473299" y="-818860"/>
            <a:ext cx="1421451" cy="3445942"/>
          </a:xfrm>
          <a:custGeom>
            <a:avLst/>
            <a:gdLst/>
            <a:ahLst/>
            <a:cxnLst/>
            <a:rect r="r" b="b" t="t" l="l"/>
            <a:pathLst>
              <a:path h="3445942" w="1421451">
                <a:moveTo>
                  <a:pt x="0" y="0"/>
                </a:moveTo>
                <a:lnTo>
                  <a:pt x="1421451" y="0"/>
                </a:lnTo>
                <a:lnTo>
                  <a:pt x="1421451" y="3445942"/>
                </a:lnTo>
                <a:lnTo>
                  <a:pt x="0" y="3445942"/>
                </a:lnTo>
                <a:lnTo>
                  <a:pt x="0" y="0"/>
                </a:lnTo>
                <a:close/>
              </a:path>
            </a:pathLst>
          </a:custGeom>
          <a:blipFill>
            <a:blip r:embed="rId3"/>
            <a:stretch>
              <a:fillRect l="0" t="0" r="0" b="0"/>
            </a:stretch>
          </a:blipFill>
        </p:spPr>
      </p:sp>
      <p:sp>
        <p:nvSpPr>
          <p:cNvPr name="Freeform 4" id="4"/>
          <p:cNvSpPr/>
          <p:nvPr/>
        </p:nvSpPr>
        <p:spPr>
          <a:xfrm flipH="false" flipV="false" rot="0">
            <a:off x="16538449" y="5575586"/>
            <a:ext cx="3227526" cy="5637600"/>
          </a:xfrm>
          <a:custGeom>
            <a:avLst/>
            <a:gdLst/>
            <a:ahLst/>
            <a:cxnLst/>
            <a:rect r="r" b="b" t="t" l="l"/>
            <a:pathLst>
              <a:path h="5637600" w="3227526">
                <a:moveTo>
                  <a:pt x="0" y="0"/>
                </a:moveTo>
                <a:lnTo>
                  <a:pt x="3227526" y="0"/>
                </a:lnTo>
                <a:lnTo>
                  <a:pt x="3227526" y="5637600"/>
                </a:lnTo>
                <a:lnTo>
                  <a:pt x="0" y="5637600"/>
                </a:lnTo>
                <a:lnTo>
                  <a:pt x="0" y="0"/>
                </a:lnTo>
                <a:close/>
              </a:path>
            </a:pathLst>
          </a:custGeom>
          <a:blipFill>
            <a:blip r:embed="rId4"/>
            <a:stretch>
              <a:fillRect l="0" t="0" r="0" b="0"/>
            </a:stretch>
          </a:blipFill>
        </p:spPr>
      </p:sp>
      <p:sp>
        <p:nvSpPr>
          <p:cNvPr name="Freeform 5" id="5"/>
          <p:cNvSpPr/>
          <p:nvPr/>
        </p:nvSpPr>
        <p:spPr>
          <a:xfrm flipH="false" flipV="false" rot="0">
            <a:off x="13958848" y="9048472"/>
            <a:ext cx="2801550" cy="2717503"/>
          </a:xfrm>
          <a:custGeom>
            <a:avLst/>
            <a:gdLst/>
            <a:ahLst/>
            <a:cxnLst/>
            <a:rect r="r" b="b" t="t" l="l"/>
            <a:pathLst>
              <a:path h="2717503" w="2801550">
                <a:moveTo>
                  <a:pt x="0" y="0"/>
                </a:moveTo>
                <a:lnTo>
                  <a:pt x="2801550" y="0"/>
                </a:lnTo>
                <a:lnTo>
                  <a:pt x="2801550" y="2717503"/>
                </a:lnTo>
                <a:lnTo>
                  <a:pt x="0" y="2717503"/>
                </a:lnTo>
                <a:lnTo>
                  <a:pt x="0" y="0"/>
                </a:lnTo>
                <a:close/>
              </a:path>
            </a:pathLst>
          </a:custGeom>
          <a:blipFill>
            <a:blip r:embed="rId5"/>
            <a:stretch>
              <a:fillRect l="0" t="0" r="0" b="0"/>
            </a:stretch>
          </a:blipFill>
        </p:spPr>
      </p:sp>
      <p:sp>
        <p:nvSpPr>
          <p:cNvPr name="TextBox 6" id="6"/>
          <p:cNvSpPr txBox="true"/>
          <p:nvPr/>
        </p:nvSpPr>
        <p:spPr>
          <a:xfrm rot="0">
            <a:off x="2619345" y="25616"/>
            <a:ext cx="13049309" cy="1474413"/>
          </a:xfrm>
          <a:prstGeom prst="rect">
            <a:avLst/>
          </a:prstGeom>
        </p:spPr>
        <p:txBody>
          <a:bodyPr anchor="t" rtlCol="false" tIns="0" lIns="0" bIns="0" rIns="0">
            <a:spAutoFit/>
          </a:bodyPr>
          <a:lstStyle/>
          <a:p>
            <a:pPr algn="ctr">
              <a:lnSpc>
                <a:spcPts val="11658"/>
              </a:lnSpc>
            </a:pPr>
            <a:r>
              <a:rPr lang="en-US" sz="8327">
                <a:solidFill>
                  <a:srgbClr val="141619"/>
                </a:solidFill>
                <a:latin typeface="Sugo Classic"/>
                <a:ea typeface="Sugo Classic"/>
                <a:cs typeface="Sugo Classic"/>
                <a:sym typeface="Sugo Classic"/>
              </a:rPr>
              <a:t>Rizal in Heidelberg</a:t>
            </a:r>
          </a:p>
        </p:txBody>
      </p:sp>
      <p:sp>
        <p:nvSpPr>
          <p:cNvPr name="TextBox 7" id="7"/>
          <p:cNvSpPr txBox="true"/>
          <p:nvPr/>
        </p:nvSpPr>
        <p:spPr>
          <a:xfrm rot="0">
            <a:off x="1479155" y="1834317"/>
            <a:ext cx="17259300" cy="1499806"/>
          </a:xfrm>
          <a:prstGeom prst="rect">
            <a:avLst/>
          </a:prstGeom>
        </p:spPr>
        <p:txBody>
          <a:bodyPr anchor="t" rtlCol="false" tIns="0" lIns="0" bIns="0" rIns="0">
            <a:spAutoFit/>
          </a:bodyPr>
          <a:lstStyle/>
          <a:p>
            <a:pPr algn="l" marL="934314" indent="-467157" lvl="1">
              <a:lnSpc>
                <a:spcPts val="6058"/>
              </a:lnSpc>
              <a:buFont typeface="Arial"/>
              <a:buChar char="•"/>
            </a:pPr>
            <a:r>
              <a:rPr lang="en-US" sz="4327">
                <a:solidFill>
                  <a:srgbClr val="000000"/>
                </a:solidFill>
                <a:latin typeface="TT Commons Pro"/>
                <a:ea typeface="TT Commons Pro"/>
                <a:cs typeface="TT Commons Pro"/>
                <a:sym typeface="TT Commons Pro"/>
              </a:rPr>
              <a:t>In Heidelberg, Rizal worked in the clinic of Dr. Javier Galezowsky (1832-1907), famous Polish ophthalmologist.</a:t>
            </a:r>
          </a:p>
        </p:txBody>
      </p:sp>
      <p:sp>
        <p:nvSpPr>
          <p:cNvPr name="TextBox 8" id="8"/>
          <p:cNvSpPr txBox="true"/>
          <p:nvPr/>
        </p:nvSpPr>
        <p:spPr>
          <a:xfrm rot="0">
            <a:off x="1393916" y="5119053"/>
            <a:ext cx="8906967" cy="827341"/>
          </a:xfrm>
          <a:prstGeom prst="rect">
            <a:avLst/>
          </a:prstGeom>
        </p:spPr>
        <p:txBody>
          <a:bodyPr anchor="t" rtlCol="false" tIns="0" lIns="0" bIns="0" rIns="0">
            <a:spAutoFit/>
          </a:bodyPr>
          <a:lstStyle/>
          <a:p>
            <a:pPr algn="l" marL="1063850" indent="-531925" lvl="1">
              <a:lnSpc>
                <a:spcPts val="6898"/>
              </a:lnSpc>
              <a:buFont typeface="Arial"/>
              <a:buChar char="•"/>
            </a:pPr>
            <a:r>
              <a:rPr lang="en-US" sz="4927">
                <a:solidFill>
                  <a:srgbClr val="000000"/>
                </a:solidFill>
                <a:latin typeface="TT Commons Pro"/>
                <a:ea typeface="TT Commons Pro"/>
                <a:cs typeface="TT Commons Pro"/>
                <a:sym typeface="TT Commons Pro"/>
              </a:rPr>
              <a:t>Joined a Chess Players' Club.</a:t>
            </a:r>
          </a:p>
        </p:txBody>
      </p:sp>
      <p:sp>
        <p:nvSpPr>
          <p:cNvPr name="TextBox 9" id="9"/>
          <p:cNvSpPr txBox="true"/>
          <p:nvPr/>
        </p:nvSpPr>
        <p:spPr>
          <a:xfrm rot="0">
            <a:off x="1393916" y="6320119"/>
            <a:ext cx="16495059" cy="1570926"/>
          </a:xfrm>
          <a:prstGeom prst="rect">
            <a:avLst/>
          </a:prstGeom>
        </p:spPr>
        <p:txBody>
          <a:bodyPr anchor="t" rtlCol="false" tIns="0" lIns="0" bIns="0" rIns="0">
            <a:spAutoFit/>
          </a:bodyPr>
          <a:lstStyle/>
          <a:p>
            <a:pPr algn="l" marL="977493" indent="-488746" lvl="1">
              <a:lnSpc>
                <a:spcPts val="6338"/>
              </a:lnSpc>
              <a:buFont typeface="Arial"/>
              <a:buChar char="•"/>
            </a:pPr>
            <a:r>
              <a:rPr lang="en-US" sz="4527">
                <a:solidFill>
                  <a:srgbClr val="000000"/>
                </a:solidFill>
                <a:latin typeface="TT Commons Pro"/>
                <a:ea typeface="TT Commons Pro"/>
                <a:cs typeface="TT Commons Pro"/>
                <a:sym typeface="TT Commons Pro"/>
              </a:rPr>
              <a:t>Lived with Pastor Karl Ullmer, discussing Catholicism and Protestantism.</a:t>
            </a:r>
          </a:p>
        </p:txBody>
      </p:sp>
      <p:sp>
        <p:nvSpPr>
          <p:cNvPr name="TextBox 10" id="10"/>
          <p:cNvSpPr txBox="true"/>
          <p:nvPr/>
        </p:nvSpPr>
        <p:spPr>
          <a:xfrm rot="0">
            <a:off x="1393916" y="8081545"/>
            <a:ext cx="16495059" cy="1499806"/>
          </a:xfrm>
          <a:prstGeom prst="rect">
            <a:avLst/>
          </a:prstGeom>
        </p:spPr>
        <p:txBody>
          <a:bodyPr anchor="t" rtlCol="false" tIns="0" lIns="0" bIns="0" rIns="0">
            <a:spAutoFit/>
          </a:bodyPr>
          <a:lstStyle/>
          <a:p>
            <a:pPr algn="l" marL="934314" indent="-467157" lvl="1">
              <a:lnSpc>
                <a:spcPts val="6058"/>
              </a:lnSpc>
              <a:buFont typeface="Arial"/>
              <a:buChar char="•"/>
            </a:pPr>
            <a:r>
              <a:rPr lang="en-US" sz="4327">
                <a:solidFill>
                  <a:srgbClr val="000000"/>
                </a:solidFill>
                <a:latin typeface="TT Commons Pro"/>
                <a:ea typeface="TT Commons Pro"/>
                <a:cs typeface="TT Commons Pro"/>
                <a:sym typeface="TT Commons Pro"/>
              </a:rPr>
              <a:t>Wrote the poem "To the Flowers of Heidelberg" out of homesickness. (April 22, 1886)</a:t>
            </a:r>
          </a:p>
        </p:txBody>
      </p:sp>
      <p:sp>
        <p:nvSpPr>
          <p:cNvPr name="TextBox 11" id="11"/>
          <p:cNvSpPr txBox="true"/>
          <p:nvPr/>
        </p:nvSpPr>
        <p:spPr>
          <a:xfrm rot="0">
            <a:off x="1393916" y="3534771"/>
            <a:ext cx="16075276" cy="1525841"/>
          </a:xfrm>
          <a:prstGeom prst="rect">
            <a:avLst/>
          </a:prstGeom>
        </p:spPr>
        <p:txBody>
          <a:bodyPr anchor="t" rtlCol="false" tIns="0" lIns="0" bIns="0" rIns="0">
            <a:spAutoFit/>
          </a:bodyPr>
          <a:lstStyle/>
          <a:p>
            <a:pPr algn="l" marL="955903" indent="-477952" lvl="1">
              <a:lnSpc>
                <a:spcPts val="6198"/>
              </a:lnSpc>
              <a:buFont typeface="Arial"/>
              <a:buChar char="•"/>
            </a:pPr>
            <a:r>
              <a:rPr lang="en-US" sz="4427">
                <a:solidFill>
                  <a:srgbClr val="000000"/>
                </a:solidFill>
                <a:latin typeface="TT Commons Pro"/>
                <a:ea typeface="TT Commons Pro"/>
                <a:cs typeface="TT Commons Pro"/>
                <a:sym typeface="TT Commons Pro"/>
              </a:rPr>
              <a:t>He also studied under Dr. Otto Becker, great German authority on ophthalmology.</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473299" y="-818860"/>
            <a:ext cx="1533209" cy="3716870"/>
          </a:xfrm>
          <a:custGeom>
            <a:avLst/>
            <a:gdLst/>
            <a:ahLst/>
            <a:cxnLst/>
            <a:rect r="r" b="b" t="t" l="l"/>
            <a:pathLst>
              <a:path h="3716870" w="1533209">
                <a:moveTo>
                  <a:pt x="0" y="0"/>
                </a:moveTo>
                <a:lnTo>
                  <a:pt x="1533208" y="0"/>
                </a:lnTo>
                <a:lnTo>
                  <a:pt x="1533208" y="3716870"/>
                </a:lnTo>
                <a:lnTo>
                  <a:pt x="0" y="3716870"/>
                </a:lnTo>
                <a:lnTo>
                  <a:pt x="0" y="0"/>
                </a:lnTo>
                <a:close/>
              </a:path>
            </a:pathLst>
          </a:custGeom>
          <a:blipFill>
            <a:blip r:embed="rId3"/>
            <a:stretch>
              <a:fillRect l="0" t="0" r="0" b="0"/>
            </a:stretch>
          </a:blipFill>
        </p:spPr>
      </p:sp>
      <p:sp>
        <p:nvSpPr>
          <p:cNvPr name="Freeform 4" id="4"/>
          <p:cNvSpPr/>
          <p:nvPr/>
        </p:nvSpPr>
        <p:spPr>
          <a:xfrm flipH="false" flipV="false" rot="0">
            <a:off x="16613801" y="5707204"/>
            <a:ext cx="3152175" cy="5505982"/>
          </a:xfrm>
          <a:custGeom>
            <a:avLst/>
            <a:gdLst/>
            <a:ahLst/>
            <a:cxnLst/>
            <a:rect r="r" b="b" t="t" l="l"/>
            <a:pathLst>
              <a:path h="5505982" w="3152175">
                <a:moveTo>
                  <a:pt x="0" y="0"/>
                </a:moveTo>
                <a:lnTo>
                  <a:pt x="3152174" y="0"/>
                </a:lnTo>
                <a:lnTo>
                  <a:pt x="3152174" y="5505982"/>
                </a:lnTo>
                <a:lnTo>
                  <a:pt x="0" y="5505982"/>
                </a:lnTo>
                <a:lnTo>
                  <a:pt x="0" y="0"/>
                </a:lnTo>
                <a:close/>
              </a:path>
            </a:pathLst>
          </a:custGeom>
          <a:blipFill>
            <a:blip r:embed="rId4"/>
            <a:stretch>
              <a:fillRect l="0" t="0" r="0" b="0"/>
            </a:stretch>
          </a:blipFill>
        </p:spPr>
      </p:sp>
      <p:sp>
        <p:nvSpPr>
          <p:cNvPr name="Freeform 5" id="5"/>
          <p:cNvSpPr/>
          <p:nvPr/>
        </p:nvSpPr>
        <p:spPr>
          <a:xfrm flipH="false" flipV="false" rot="0">
            <a:off x="13530759" y="8633226"/>
            <a:ext cx="3229639" cy="3132750"/>
          </a:xfrm>
          <a:custGeom>
            <a:avLst/>
            <a:gdLst/>
            <a:ahLst/>
            <a:cxnLst/>
            <a:rect r="r" b="b" t="t" l="l"/>
            <a:pathLst>
              <a:path h="3132750" w="3229639">
                <a:moveTo>
                  <a:pt x="0" y="0"/>
                </a:moveTo>
                <a:lnTo>
                  <a:pt x="3229639" y="0"/>
                </a:lnTo>
                <a:lnTo>
                  <a:pt x="3229639" y="3132749"/>
                </a:lnTo>
                <a:lnTo>
                  <a:pt x="0" y="3132749"/>
                </a:lnTo>
                <a:lnTo>
                  <a:pt x="0" y="0"/>
                </a:lnTo>
                <a:close/>
              </a:path>
            </a:pathLst>
          </a:custGeom>
          <a:blipFill>
            <a:blip r:embed="rId5"/>
            <a:stretch>
              <a:fillRect l="0" t="0" r="0" b="0"/>
            </a:stretch>
          </a:blipFill>
        </p:spPr>
      </p:sp>
      <p:sp>
        <p:nvSpPr>
          <p:cNvPr name="TextBox 6" id="6"/>
          <p:cNvSpPr txBox="true"/>
          <p:nvPr/>
        </p:nvSpPr>
        <p:spPr>
          <a:xfrm rot="0">
            <a:off x="2369669" y="809625"/>
            <a:ext cx="14244132" cy="1573477"/>
          </a:xfrm>
          <a:prstGeom prst="rect">
            <a:avLst/>
          </a:prstGeom>
        </p:spPr>
        <p:txBody>
          <a:bodyPr anchor="t" rtlCol="false" tIns="0" lIns="0" bIns="0" rIns="0">
            <a:spAutoFit/>
          </a:bodyPr>
          <a:lstStyle/>
          <a:p>
            <a:pPr algn="ctr">
              <a:lnSpc>
                <a:spcPts val="12497"/>
              </a:lnSpc>
            </a:pPr>
            <a:r>
              <a:rPr lang="en-US" sz="8927">
                <a:solidFill>
                  <a:srgbClr val="141619"/>
                </a:solidFill>
                <a:latin typeface="Sugo Classic"/>
                <a:ea typeface="Sugo Classic"/>
                <a:cs typeface="Sugo Classic"/>
                <a:sym typeface="Sugo Classic"/>
              </a:rPr>
              <a:t>Rizal’s First Letter to Blumentritt</a:t>
            </a:r>
          </a:p>
        </p:txBody>
      </p:sp>
      <p:sp>
        <p:nvSpPr>
          <p:cNvPr name="TextBox 7" id="7"/>
          <p:cNvSpPr txBox="true"/>
          <p:nvPr/>
        </p:nvSpPr>
        <p:spPr>
          <a:xfrm rot="0">
            <a:off x="473299" y="3211654"/>
            <a:ext cx="17814701" cy="1952562"/>
          </a:xfrm>
          <a:prstGeom prst="rect">
            <a:avLst/>
          </a:prstGeom>
        </p:spPr>
        <p:txBody>
          <a:bodyPr anchor="t" rtlCol="false" tIns="0" lIns="0" bIns="0" rIns="0">
            <a:spAutoFit/>
          </a:bodyPr>
          <a:lstStyle/>
          <a:p>
            <a:pPr algn="l" marL="1214977" indent="-607488" lvl="1">
              <a:lnSpc>
                <a:spcPts val="7878"/>
              </a:lnSpc>
              <a:buFont typeface="Arial"/>
              <a:buChar char="•"/>
            </a:pPr>
            <a:r>
              <a:rPr lang="en-US" sz="5627">
                <a:solidFill>
                  <a:srgbClr val="000000"/>
                </a:solidFill>
                <a:latin typeface="TT Commons Pro"/>
                <a:ea typeface="TT Commons Pro"/>
                <a:cs typeface="TT Commons Pro"/>
                <a:sym typeface="TT Commons Pro"/>
              </a:rPr>
              <a:t>Wrote to Professor Ferdinand Blumentritt, beginning their lifelong friendship.</a:t>
            </a:r>
          </a:p>
        </p:txBody>
      </p:sp>
      <p:sp>
        <p:nvSpPr>
          <p:cNvPr name="TextBox 8" id="8"/>
          <p:cNvSpPr txBox="true"/>
          <p:nvPr/>
        </p:nvSpPr>
        <p:spPr>
          <a:xfrm rot="0">
            <a:off x="764241" y="5478540"/>
            <a:ext cx="16495059" cy="3731831"/>
          </a:xfrm>
          <a:prstGeom prst="rect">
            <a:avLst/>
          </a:prstGeom>
        </p:spPr>
        <p:txBody>
          <a:bodyPr anchor="t" rtlCol="false" tIns="0" lIns="0" bIns="0" rIns="0">
            <a:spAutoFit/>
          </a:bodyPr>
          <a:lstStyle/>
          <a:p>
            <a:pPr algn="just" marL="1150208" indent="-575104" lvl="1">
              <a:lnSpc>
                <a:spcPts val="7458"/>
              </a:lnSpc>
              <a:buFont typeface="Arial"/>
              <a:buChar char="•"/>
            </a:pPr>
            <a:r>
              <a:rPr lang="en-US" sz="5327">
                <a:solidFill>
                  <a:srgbClr val="000000"/>
                </a:solidFill>
                <a:latin typeface="TT Commons Pro"/>
                <a:ea typeface="TT Commons Pro"/>
                <a:cs typeface="TT Commons Pro"/>
                <a:sym typeface="TT Commons Pro"/>
              </a:rPr>
              <a:t>Sent him a book, "Arithmetica," published in Spanish and Tagalog - by the University of Santo Tomas Press in 1868. The author was Rufino Baltazar Hernandez, a native of Santa Cruz, Laguna.</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473299" y="-818860"/>
            <a:ext cx="1701877" cy="4125764"/>
          </a:xfrm>
          <a:custGeom>
            <a:avLst/>
            <a:gdLst/>
            <a:ahLst/>
            <a:cxnLst/>
            <a:rect r="r" b="b" t="t" l="l"/>
            <a:pathLst>
              <a:path h="4125764" w="1701877">
                <a:moveTo>
                  <a:pt x="0" y="0"/>
                </a:moveTo>
                <a:lnTo>
                  <a:pt x="1701877" y="0"/>
                </a:lnTo>
                <a:lnTo>
                  <a:pt x="1701877" y="4125764"/>
                </a:lnTo>
                <a:lnTo>
                  <a:pt x="0" y="4125764"/>
                </a:lnTo>
                <a:lnTo>
                  <a:pt x="0" y="0"/>
                </a:lnTo>
                <a:close/>
              </a:path>
            </a:pathLst>
          </a:custGeom>
          <a:blipFill>
            <a:blip r:embed="rId3"/>
            <a:stretch>
              <a:fillRect l="0" t="0" r="0" b="0"/>
            </a:stretch>
          </a:blipFill>
        </p:spPr>
      </p:sp>
      <p:sp>
        <p:nvSpPr>
          <p:cNvPr name="Freeform 4" id="4"/>
          <p:cNvSpPr/>
          <p:nvPr/>
        </p:nvSpPr>
        <p:spPr>
          <a:xfrm flipH="false" flipV="false" rot="0">
            <a:off x="16442661" y="5408270"/>
            <a:ext cx="3323315" cy="5804916"/>
          </a:xfrm>
          <a:custGeom>
            <a:avLst/>
            <a:gdLst/>
            <a:ahLst/>
            <a:cxnLst/>
            <a:rect r="r" b="b" t="t" l="l"/>
            <a:pathLst>
              <a:path h="5804916" w="3323315">
                <a:moveTo>
                  <a:pt x="0" y="0"/>
                </a:moveTo>
                <a:lnTo>
                  <a:pt x="3323314" y="0"/>
                </a:lnTo>
                <a:lnTo>
                  <a:pt x="3323314" y="5804916"/>
                </a:lnTo>
                <a:lnTo>
                  <a:pt x="0" y="5804916"/>
                </a:lnTo>
                <a:lnTo>
                  <a:pt x="0" y="0"/>
                </a:lnTo>
                <a:close/>
              </a:path>
            </a:pathLst>
          </a:custGeom>
          <a:blipFill>
            <a:blip r:embed="rId4"/>
            <a:stretch>
              <a:fillRect l="0" t="0" r="0" b="0"/>
            </a:stretch>
          </a:blipFill>
        </p:spPr>
      </p:sp>
      <p:sp>
        <p:nvSpPr>
          <p:cNvPr name="Freeform 5" id="5"/>
          <p:cNvSpPr/>
          <p:nvPr/>
        </p:nvSpPr>
        <p:spPr>
          <a:xfrm flipH="false" flipV="false" rot="0">
            <a:off x="13443012" y="8252132"/>
            <a:ext cx="3317386" cy="3217864"/>
          </a:xfrm>
          <a:custGeom>
            <a:avLst/>
            <a:gdLst/>
            <a:ahLst/>
            <a:cxnLst/>
            <a:rect r="r" b="b" t="t" l="l"/>
            <a:pathLst>
              <a:path h="3217864" w="3317386">
                <a:moveTo>
                  <a:pt x="0" y="0"/>
                </a:moveTo>
                <a:lnTo>
                  <a:pt x="3317386" y="0"/>
                </a:lnTo>
                <a:lnTo>
                  <a:pt x="3317386" y="3217865"/>
                </a:lnTo>
                <a:lnTo>
                  <a:pt x="0" y="3217865"/>
                </a:lnTo>
                <a:lnTo>
                  <a:pt x="0" y="0"/>
                </a:lnTo>
                <a:close/>
              </a:path>
            </a:pathLst>
          </a:custGeom>
          <a:blipFill>
            <a:blip r:embed="rId5"/>
            <a:stretch>
              <a:fillRect l="0" t="0" r="0" b="0"/>
            </a:stretch>
          </a:blipFill>
        </p:spPr>
      </p:sp>
      <p:sp>
        <p:nvSpPr>
          <p:cNvPr name="TextBox 6" id="6"/>
          <p:cNvSpPr txBox="true"/>
          <p:nvPr/>
        </p:nvSpPr>
        <p:spPr>
          <a:xfrm rot="0">
            <a:off x="2785838" y="809625"/>
            <a:ext cx="14244132" cy="1573477"/>
          </a:xfrm>
          <a:prstGeom prst="rect">
            <a:avLst/>
          </a:prstGeom>
        </p:spPr>
        <p:txBody>
          <a:bodyPr anchor="t" rtlCol="false" tIns="0" lIns="0" bIns="0" rIns="0">
            <a:spAutoFit/>
          </a:bodyPr>
          <a:lstStyle/>
          <a:p>
            <a:pPr algn="ctr">
              <a:lnSpc>
                <a:spcPts val="12497"/>
              </a:lnSpc>
            </a:pPr>
            <a:r>
              <a:rPr lang="en-US" sz="8927">
                <a:solidFill>
                  <a:srgbClr val="141619"/>
                </a:solidFill>
                <a:latin typeface="Sugo Classic"/>
                <a:ea typeface="Sugo Classic"/>
                <a:cs typeface="Sugo Classic"/>
                <a:sym typeface="Sugo Classic"/>
              </a:rPr>
              <a:t>Rizal in Leipzig and Dresden</a:t>
            </a:r>
          </a:p>
        </p:txBody>
      </p:sp>
      <p:sp>
        <p:nvSpPr>
          <p:cNvPr name="TextBox 7" id="7"/>
          <p:cNvSpPr txBox="true"/>
          <p:nvPr/>
        </p:nvSpPr>
        <p:spPr>
          <a:xfrm rot="0">
            <a:off x="1652968" y="2643791"/>
            <a:ext cx="17427963" cy="603185"/>
          </a:xfrm>
          <a:prstGeom prst="rect">
            <a:avLst/>
          </a:prstGeom>
        </p:spPr>
        <p:txBody>
          <a:bodyPr anchor="t" rtlCol="false" tIns="0" lIns="0" bIns="0" rIns="0">
            <a:spAutoFit/>
          </a:bodyPr>
          <a:lstStyle/>
          <a:p>
            <a:pPr algn="l" marL="783188" indent="-391594" lvl="1">
              <a:lnSpc>
                <a:spcPts val="5078"/>
              </a:lnSpc>
              <a:buFont typeface="Arial"/>
              <a:buChar char="•"/>
            </a:pPr>
            <a:r>
              <a:rPr lang="en-US" sz="3627">
                <a:solidFill>
                  <a:srgbClr val="000000"/>
                </a:solidFill>
                <a:latin typeface="TT Commons Pro"/>
                <a:ea typeface="TT Commons Pro"/>
                <a:cs typeface="TT Commons Pro"/>
                <a:sym typeface="TT Commons Pro"/>
              </a:rPr>
              <a:t>Attended lectures on history and psychology at the University of Leipzig.</a:t>
            </a:r>
          </a:p>
        </p:txBody>
      </p:sp>
      <p:sp>
        <p:nvSpPr>
          <p:cNvPr name="TextBox 8" id="8"/>
          <p:cNvSpPr txBox="true"/>
          <p:nvPr/>
        </p:nvSpPr>
        <p:spPr>
          <a:xfrm rot="0">
            <a:off x="1609259" y="7382686"/>
            <a:ext cx="16495059" cy="1286445"/>
          </a:xfrm>
          <a:prstGeom prst="rect">
            <a:avLst/>
          </a:prstGeom>
        </p:spPr>
        <p:txBody>
          <a:bodyPr anchor="t" rtlCol="false" tIns="0" lIns="0" bIns="0" rIns="0">
            <a:spAutoFit/>
          </a:bodyPr>
          <a:lstStyle/>
          <a:p>
            <a:pPr algn="l" marL="804777" indent="-402388" lvl="1">
              <a:lnSpc>
                <a:spcPts val="5218"/>
              </a:lnSpc>
              <a:buFont typeface="Arial"/>
              <a:buChar char="•"/>
            </a:pPr>
            <a:r>
              <a:rPr lang="en-US" sz="3727">
                <a:solidFill>
                  <a:srgbClr val="000000"/>
                </a:solidFill>
                <a:latin typeface="TT Commons Pro"/>
                <a:ea typeface="TT Commons Pro"/>
                <a:cs typeface="TT Commons Pro"/>
                <a:sym typeface="TT Commons Pro"/>
              </a:rPr>
              <a:t>On October 29, he left Leipzig for Dresden, where he met Dr. Adolph B. Meyer, Director of the Anthropological and Ethnological Museum.</a:t>
            </a:r>
          </a:p>
        </p:txBody>
      </p:sp>
      <p:sp>
        <p:nvSpPr>
          <p:cNvPr name="TextBox 9" id="9"/>
          <p:cNvSpPr txBox="true"/>
          <p:nvPr/>
        </p:nvSpPr>
        <p:spPr>
          <a:xfrm rot="0">
            <a:off x="1652968" y="4617326"/>
            <a:ext cx="14789693" cy="2517710"/>
          </a:xfrm>
          <a:prstGeom prst="rect">
            <a:avLst/>
          </a:prstGeom>
        </p:spPr>
        <p:txBody>
          <a:bodyPr anchor="t" rtlCol="false" tIns="0" lIns="0" bIns="0" rIns="0">
            <a:spAutoFit/>
          </a:bodyPr>
          <a:lstStyle/>
          <a:p>
            <a:pPr algn="just" marL="783188" indent="-391594" lvl="1">
              <a:lnSpc>
                <a:spcPts val="5078"/>
              </a:lnSpc>
              <a:buFont typeface="Arial"/>
              <a:buChar char="•"/>
            </a:pPr>
            <a:r>
              <a:rPr lang="en-US" sz="3627">
                <a:solidFill>
                  <a:srgbClr val="000000"/>
                </a:solidFill>
                <a:latin typeface="TT Commons Pro"/>
                <a:ea typeface="TT Commons Pro"/>
                <a:cs typeface="TT Commons Pro"/>
                <a:sym typeface="TT Commons Pro"/>
              </a:rPr>
              <a:t>In this German City, he translated Schiller's William Tell from German to Tagalog in order that Filipinos might know the story of that champion of Swiss in- dependence. Later, he also translated into Tagalog for his nephews and nieces some of Hans Andersen's Fairy Tales.</a:t>
            </a:r>
          </a:p>
        </p:txBody>
      </p:sp>
      <p:sp>
        <p:nvSpPr>
          <p:cNvPr name="TextBox 10" id="10"/>
          <p:cNvSpPr txBox="true"/>
          <p:nvPr/>
        </p:nvSpPr>
        <p:spPr>
          <a:xfrm rot="0">
            <a:off x="1697813" y="3564079"/>
            <a:ext cx="15561487" cy="603185"/>
          </a:xfrm>
          <a:prstGeom prst="rect">
            <a:avLst/>
          </a:prstGeom>
        </p:spPr>
        <p:txBody>
          <a:bodyPr anchor="t" rtlCol="false" tIns="0" lIns="0" bIns="0" rIns="0">
            <a:spAutoFit/>
          </a:bodyPr>
          <a:lstStyle/>
          <a:p>
            <a:pPr algn="l" marL="783188" indent="-391594" lvl="1">
              <a:lnSpc>
                <a:spcPts val="5078"/>
              </a:lnSpc>
              <a:buFont typeface="Arial"/>
              <a:buChar char="•"/>
            </a:pPr>
            <a:r>
              <a:rPr lang="en-US" sz="3627">
                <a:solidFill>
                  <a:srgbClr val="000000"/>
                </a:solidFill>
                <a:latin typeface="TT Commons Pro"/>
                <a:ea typeface="TT Commons Pro"/>
                <a:cs typeface="TT Commons Pro"/>
                <a:sym typeface="TT Commons Pro"/>
              </a:rPr>
              <a:t>Rizal stayed in Leipzig from August 14 to October 29, 1886.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473299" y="-818860"/>
            <a:ext cx="1305053" cy="3163764"/>
          </a:xfrm>
          <a:custGeom>
            <a:avLst/>
            <a:gdLst/>
            <a:ahLst/>
            <a:cxnLst/>
            <a:rect r="r" b="b" t="t" l="l"/>
            <a:pathLst>
              <a:path h="3163764" w="1305053">
                <a:moveTo>
                  <a:pt x="0" y="0"/>
                </a:moveTo>
                <a:lnTo>
                  <a:pt x="1305052" y="0"/>
                </a:lnTo>
                <a:lnTo>
                  <a:pt x="1305052" y="3163764"/>
                </a:lnTo>
                <a:lnTo>
                  <a:pt x="0" y="3163764"/>
                </a:lnTo>
                <a:lnTo>
                  <a:pt x="0" y="0"/>
                </a:lnTo>
                <a:close/>
              </a:path>
            </a:pathLst>
          </a:custGeom>
          <a:blipFill>
            <a:blip r:embed="rId3"/>
            <a:stretch>
              <a:fillRect l="0" t="0" r="0" b="0"/>
            </a:stretch>
          </a:blipFill>
        </p:spPr>
      </p:sp>
      <p:sp>
        <p:nvSpPr>
          <p:cNvPr name="Freeform 4" id="4"/>
          <p:cNvSpPr/>
          <p:nvPr/>
        </p:nvSpPr>
        <p:spPr>
          <a:xfrm flipH="false" flipV="false" rot="0">
            <a:off x="16447418" y="5753346"/>
            <a:ext cx="2861110" cy="4997573"/>
          </a:xfrm>
          <a:custGeom>
            <a:avLst/>
            <a:gdLst/>
            <a:ahLst/>
            <a:cxnLst/>
            <a:rect r="r" b="b" t="t" l="l"/>
            <a:pathLst>
              <a:path h="4997573" w="2861110">
                <a:moveTo>
                  <a:pt x="0" y="0"/>
                </a:moveTo>
                <a:lnTo>
                  <a:pt x="2861110" y="0"/>
                </a:lnTo>
                <a:lnTo>
                  <a:pt x="2861110" y="4997573"/>
                </a:lnTo>
                <a:lnTo>
                  <a:pt x="0" y="4997573"/>
                </a:lnTo>
                <a:lnTo>
                  <a:pt x="0" y="0"/>
                </a:lnTo>
                <a:close/>
              </a:path>
            </a:pathLst>
          </a:custGeom>
          <a:blipFill>
            <a:blip r:embed="rId4"/>
            <a:stretch>
              <a:fillRect l="0" t="0" r="0" b="0"/>
            </a:stretch>
          </a:blipFill>
        </p:spPr>
      </p:sp>
      <p:sp>
        <p:nvSpPr>
          <p:cNvPr name="Freeform 5" id="5"/>
          <p:cNvSpPr/>
          <p:nvPr/>
        </p:nvSpPr>
        <p:spPr>
          <a:xfrm flipH="false" flipV="false" rot="0">
            <a:off x="13700470" y="8466430"/>
            <a:ext cx="3229122" cy="3132248"/>
          </a:xfrm>
          <a:custGeom>
            <a:avLst/>
            <a:gdLst/>
            <a:ahLst/>
            <a:cxnLst/>
            <a:rect r="r" b="b" t="t" l="l"/>
            <a:pathLst>
              <a:path h="3132248" w="3229122">
                <a:moveTo>
                  <a:pt x="0" y="0"/>
                </a:moveTo>
                <a:lnTo>
                  <a:pt x="3229122" y="0"/>
                </a:lnTo>
                <a:lnTo>
                  <a:pt x="3229122" y="3132248"/>
                </a:lnTo>
                <a:lnTo>
                  <a:pt x="0" y="3132248"/>
                </a:lnTo>
                <a:lnTo>
                  <a:pt x="0" y="0"/>
                </a:lnTo>
                <a:close/>
              </a:path>
            </a:pathLst>
          </a:custGeom>
          <a:blipFill>
            <a:blip r:embed="rId5"/>
            <a:stretch>
              <a:fillRect l="0" t="0" r="0" b="0"/>
            </a:stretch>
          </a:blipFill>
        </p:spPr>
      </p:sp>
      <p:sp>
        <p:nvSpPr>
          <p:cNvPr name="TextBox 6" id="6"/>
          <p:cNvSpPr txBox="true"/>
          <p:nvPr/>
        </p:nvSpPr>
        <p:spPr>
          <a:xfrm rot="0">
            <a:off x="1778351" y="132424"/>
            <a:ext cx="14244132" cy="1573477"/>
          </a:xfrm>
          <a:prstGeom prst="rect">
            <a:avLst/>
          </a:prstGeom>
        </p:spPr>
        <p:txBody>
          <a:bodyPr anchor="t" rtlCol="false" tIns="0" lIns="0" bIns="0" rIns="0">
            <a:spAutoFit/>
          </a:bodyPr>
          <a:lstStyle/>
          <a:p>
            <a:pPr algn="ctr">
              <a:lnSpc>
                <a:spcPts val="12497"/>
              </a:lnSpc>
            </a:pPr>
            <a:r>
              <a:rPr lang="en-US" sz="8927">
                <a:solidFill>
                  <a:srgbClr val="141619"/>
                </a:solidFill>
                <a:latin typeface="Sugo Classic"/>
                <a:ea typeface="Sugo Classic"/>
                <a:cs typeface="Sugo Classic"/>
                <a:sym typeface="Sugo Classic"/>
              </a:rPr>
              <a:t>Berlin (1886-1887)</a:t>
            </a:r>
          </a:p>
        </p:txBody>
      </p:sp>
      <p:sp>
        <p:nvSpPr>
          <p:cNvPr name="TextBox 7" id="7"/>
          <p:cNvSpPr txBox="true"/>
          <p:nvPr/>
        </p:nvSpPr>
        <p:spPr>
          <a:xfrm rot="0">
            <a:off x="2040295" y="1873002"/>
            <a:ext cx="15837678" cy="2239582"/>
          </a:xfrm>
          <a:prstGeom prst="rect">
            <a:avLst/>
          </a:prstGeom>
        </p:spPr>
        <p:txBody>
          <a:bodyPr anchor="t" rtlCol="false" tIns="0" lIns="0" bIns="0" rIns="0">
            <a:spAutoFit/>
          </a:bodyPr>
          <a:lstStyle/>
          <a:p>
            <a:pPr algn="l">
              <a:lnSpc>
                <a:spcPts val="8858"/>
              </a:lnSpc>
            </a:pPr>
            <a:r>
              <a:rPr lang="en-US" sz="6327">
                <a:solidFill>
                  <a:srgbClr val="000000"/>
                </a:solidFill>
                <a:latin typeface="Sugo Classic"/>
                <a:ea typeface="Sugo Classic"/>
                <a:cs typeface="Sugo Classic"/>
                <a:sym typeface="Sugo Classic"/>
              </a:rPr>
              <a:t>Rizal lived in this famous capital of unified Germany for five reasons:</a:t>
            </a:r>
          </a:p>
        </p:txBody>
      </p:sp>
      <p:sp>
        <p:nvSpPr>
          <p:cNvPr name="TextBox 8" id="8"/>
          <p:cNvSpPr txBox="true"/>
          <p:nvPr/>
        </p:nvSpPr>
        <p:spPr>
          <a:xfrm rot="0">
            <a:off x="1382914" y="4017334"/>
            <a:ext cx="16495059" cy="5860985"/>
          </a:xfrm>
          <a:prstGeom prst="rect">
            <a:avLst/>
          </a:prstGeom>
        </p:spPr>
        <p:txBody>
          <a:bodyPr anchor="t" rtlCol="false" tIns="0" lIns="0" bIns="0" rIns="0">
            <a:spAutoFit/>
          </a:bodyPr>
          <a:lstStyle/>
          <a:p>
            <a:pPr algn="l" marL="1128619" indent="-564309" lvl="1">
              <a:lnSpc>
                <a:spcPts val="7318"/>
              </a:lnSpc>
              <a:buFont typeface="Arial"/>
              <a:buChar char="•"/>
            </a:pPr>
            <a:r>
              <a:rPr lang="en-US" sz="5227">
                <a:solidFill>
                  <a:srgbClr val="000000"/>
                </a:solidFill>
                <a:latin typeface="TT Commons Pro"/>
                <a:ea typeface="TT Commons Pro"/>
                <a:cs typeface="TT Commons Pro"/>
                <a:sym typeface="TT Commons Pro"/>
              </a:rPr>
              <a:t>To gain further knowledge of opthalmology</a:t>
            </a:r>
          </a:p>
          <a:p>
            <a:pPr algn="l" marL="1128619" indent="-564309" lvl="1">
              <a:lnSpc>
                <a:spcPts val="7318"/>
              </a:lnSpc>
              <a:buFont typeface="Arial"/>
              <a:buChar char="•"/>
            </a:pPr>
            <a:r>
              <a:rPr lang="en-US" sz="5227">
                <a:solidFill>
                  <a:srgbClr val="000000"/>
                </a:solidFill>
                <a:latin typeface="TT Commons Pro"/>
                <a:ea typeface="TT Commons Pro"/>
                <a:cs typeface="TT Commons Pro"/>
                <a:sym typeface="TT Commons Pro"/>
              </a:rPr>
              <a:t>To further his studies of sciences and languages</a:t>
            </a:r>
          </a:p>
          <a:p>
            <a:pPr algn="l" marL="1128619" indent="-564309" lvl="1">
              <a:lnSpc>
                <a:spcPts val="7318"/>
              </a:lnSpc>
              <a:buFont typeface="Arial"/>
              <a:buChar char="•"/>
            </a:pPr>
            <a:r>
              <a:rPr lang="en-US" sz="5227">
                <a:solidFill>
                  <a:srgbClr val="000000"/>
                </a:solidFill>
                <a:latin typeface="TT Commons Pro"/>
                <a:ea typeface="TT Commons Pro"/>
                <a:cs typeface="TT Commons Pro"/>
                <a:sym typeface="TT Commons Pro"/>
              </a:rPr>
              <a:t>To observe the conditions of the German nation,</a:t>
            </a:r>
          </a:p>
          <a:p>
            <a:pPr algn="l" marL="1128619" indent="-564309" lvl="1">
              <a:lnSpc>
                <a:spcPts val="7318"/>
              </a:lnSpc>
              <a:buFont typeface="Arial"/>
              <a:buChar char="•"/>
            </a:pPr>
            <a:r>
              <a:rPr lang="en-US" sz="5227">
                <a:solidFill>
                  <a:srgbClr val="000000"/>
                </a:solidFill>
                <a:latin typeface="TT Commons Pro"/>
                <a:ea typeface="TT Commons Pro"/>
                <a:cs typeface="TT Commons Pro"/>
                <a:sym typeface="TT Commons Pro"/>
              </a:rPr>
              <a:t>To associate with famous German scientists and scholars</a:t>
            </a:r>
          </a:p>
          <a:p>
            <a:pPr algn="l" marL="1085440" indent="-542720" lvl="1">
              <a:lnSpc>
                <a:spcPts val="7038"/>
              </a:lnSpc>
              <a:buFont typeface="Arial"/>
              <a:buChar char="•"/>
            </a:pPr>
            <a:r>
              <a:rPr lang="en-US" sz="5027">
                <a:solidFill>
                  <a:srgbClr val="000000"/>
                </a:solidFill>
                <a:latin typeface="TT Commons Pro"/>
                <a:ea typeface="TT Commons Pro"/>
                <a:cs typeface="TT Commons Pro"/>
                <a:sym typeface="TT Commons Pro"/>
              </a:rPr>
              <a:t>T</a:t>
            </a:r>
            <a:r>
              <a:rPr lang="en-US" sz="5027">
                <a:solidFill>
                  <a:srgbClr val="000000"/>
                </a:solidFill>
                <a:latin typeface="TT Commons Pro"/>
                <a:ea typeface="TT Commons Pro"/>
                <a:cs typeface="TT Commons Pro"/>
                <a:sym typeface="TT Commons Pro"/>
              </a:rPr>
              <a:t>o finish his novel, Noli Me Tangere.</a:t>
            </a:r>
          </a:p>
          <a:p>
            <a:pPr algn="l">
              <a:lnSpc>
                <a:spcPts val="2838"/>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473299" y="-818860"/>
            <a:ext cx="1305053" cy="3163764"/>
          </a:xfrm>
          <a:custGeom>
            <a:avLst/>
            <a:gdLst/>
            <a:ahLst/>
            <a:cxnLst/>
            <a:rect r="r" b="b" t="t" l="l"/>
            <a:pathLst>
              <a:path h="3163764" w="1305053">
                <a:moveTo>
                  <a:pt x="0" y="0"/>
                </a:moveTo>
                <a:lnTo>
                  <a:pt x="1305052" y="0"/>
                </a:lnTo>
                <a:lnTo>
                  <a:pt x="1305052" y="3163764"/>
                </a:lnTo>
                <a:lnTo>
                  <a:pt x="0" y="3163764"/>
                </a:lnTo>
                <a:lnTo>
                  <a:pt x="0" y="0"/>
                </a:lnTo>
                <a:close/>
              </a:path>
            </a:pathLst>
          </a:custGeom>
          <a:blipFill>
            <a:blip r:embed="rId3"/>
            <a:stretch>
              <a:fillRect l="0" t="0" r="0" b="0"/>
            </a:stretch>
          </a:blipFill>
        </p:spPr>
      </p:sp>
      <p:sp>
        <p:nvSpPr>
          <p:cNvPr name="Freeform 4" id="4"/>
          <p:cNvSpPr/>
          <p:nvPr/>
        </p:nvSpPr>
        <p:spPr>
          <a:xfrm flipH="false" flipV="false" rot="0">
            <a:off x="16347040" y="6036268"/>
            <a:ext cx="2963785" cy="5176918"/>
          </a:xfrm>
          <a:custGeom>
            <a:avLst/>
            <a:gdLst/>
            <a:ahLst/>
            <a:cxnLst/>
            <a:rect r="r" b="b" t="t" l="l"/>
            <a:pathLst>
              <a:path h="5176918" w="2963785">
                <a:moveTo>
                  <a:pt x="0" y="0"/>
                </a:moveTo>
                <a:lnTo>
                  <a:pt x="2963785" y="0"/>
                </a:lnTo>
                <a:lnTo>
                  <a:pt x="2963785" y="5176918"/>
                </a:lnTo>
                <a:lnTo>
                  <a:pt x="0" y="5176918"/>
                </a:lnTo>
                <a:lnTo>
                  <a:pt x="0" y="0"/>
                </a:lnTo>
                <a:close/>
              </a:path>
            </a:pathLst>
          </a:custGeom>
          <a:blipFill>
            <a:blip r:embed="rId4"/>
            <a:stretch>
              <a:fillRect l="0" t="0" r="0" b="0"/>
            </a:stretch>
          </a:blipFill>
        </p:spPr>
      </p:sp>
      <p:sp>
        <p:nvSpPr>
          <p:cNvPr name="Freeform 5" id="5"/>
          <p:cNvSpPr/>
          <p:nvPr/>
        </p:nvSpPr>
        <p:spPr>
          <a:xfrm flipH="false" flipV="false" rot="0">
            <a:off x="13707765" y="8252132"/>
            <a:ext cx="3052633" cy="2961054"/>
          </a:xfrm>
          <a:custGeom>
            <a:avLst/>
            <a:gdLst/>
            <a:ahLst/>
            <a:cxnLst/>
            <a:rect r="r" b="b" t="t" l="l"/>
            <a:pathLst>
              <a:path h="2961054" w="3052633">
                <a:moveTo>
                  <a:pt x="0" y="0"/>
                </a:moveTo>
                <a:lnTo>
                  <a:pt x="3052633" y="0"/>
                </a:lnTo>
                <a:lnTo>
                  <a:pt x="3052633" y="2961054"/>
                </a:lnTo>
                <a:lnTo>
                  <a:pt x="0" y="2961054"/>
                </a:lnTo>
                <a:lnTo>
                  <a:pt x="0" y="0"/>
                </a:lnTo>
                <a:close/>
              </a:path>
            </a:pathLst>
          </a:custGeom>
          <a:blipFill>
            <a:blip r:embed="rId5"/>
            <a:stretch>
              <a:fillRect l="0" t="0" r="0" b="0"/>
            </a:stretch>
          </a:blipFill>
        </p:spPr>
      </p:sp>
      <p:sp>
        <p:nvSpPr>
          <p:cNvPr name="TextBox 6" id="6"/>
          <p:cNvSpPr txBox="true"/>
          <p:nvPr/>
        </p:nvSpPr>
        <p:spPr>
          <a:xfrm rot="0">
            <a:off x="1778351" y="514252"/>
            <a:ext cx="14244132" cy="1389320"/>
          </a:xfrm>
          <a:prstGeom prst="rect">
            <a:avLst/>
          </a:prstGeom>
        </p:spPr>
        <p:txBody>
          <a:bodyPr anchor="t" rtlCol="false" tIns="0" lIns="0" bIns="0" rIns="0">
            <a:spAutoFit/>
          </a:bodyPr>
          <a:lstStyle/>
          <a:p>
            <a:pPr algn="ctr">
              <a:lnSpc>
                <a:spcPts val="11098"/>
              </a:lnSpc>
            </a:pPr>
            <a:r>
              <a:rPr lang="en-US" sz="7927">
                <a:solidFill>
                  <a:srgbClr val="141619"/>
                </a:solidFill>
                <a:latin typeface="Sugo Classic"/>
                <a:ea typeface="Sugo Classic"/>
                <a:cs typeface="Sugo Classic"/>
                <a:sym typeface="Sugo Classic"/>
              </a:rPr>
              <a:t>Berlin (1886-1887)</a:t>
            </a:r>
          </a:p>
        </p:txBody>
      </p:sp>
      <p:sp>
        <p:nvSpPr>
          <p:cNvPr name="TextBox 7" id="7"/>
          <p:cNvSpPr txBox="true"/>
          <p:nvPr/>
        </p:nvSpPr>
        <p:spPr>
          <a:xfrm rot="0">
            <a:off x="473299" y="2331991"/>
            <a:ext cx="16495059" cy="1525841"/>
          </a:xfrm>
          <a:prstGeom prst="rect">
            <a:avLst/>
          </a:prstGeom>
        </p:spPr>
        <p:txBody>
          <a:bodyPr anchor="t" rtlCol="false" tIns="0" lIns="0" bIns="0" rIns="0">
            <a:spAutoFit/>
          </a:bodyPr>
          <a:lstStyle/>
          <a:p>
            <a:pPr algn="l" marL="955903" indent="-477952" lvl="1">
              <a:lnSpc>
                <a:spcPts val="6198"/>
              </a:lnSpc>
              <a:buFont typeface="Arial"/>
              <a:buChar char="•"/>
            </a:pPr>
            <a:r>
              <a:rPr lang="en-US" sz="4427">
                <a:solidFill>
                  <a:srgbClr val="000000"/>
                </a:solidFill>
                <a:latin typeface="TT Commons Pro"/>
                <a:ea typeface="TT Commons Pro"/>
                <a:cs typeface="TT Commons Pro"/>
                <a:sym typeface="TT Commons Pro"/>
              </a:rPr>
              <a:t>Rizal worked as Dr. Schulzer’s assistant by day and attending lectures at the University of Berlin at night.</a:t>
            </a:r>
          </a:p>
        </p:txBody>
      </p:sp>
      <p:sp>
        <p:nvSpPr>
          <p:cNvPr name="TextBox 8" id="8"/>
          <p:cNvSpPr txBox="true"/>
          <p:nvPr/>
        </p:nvSpPr>
        <p:spPr>
          <a:xfrm rot="0">
            <a:off x="473299" y="4276932"/>
            <a:ext cx="16495059" cy="2261806"/>
          </a:xfrm>
          <a:prstGeom prst="rect">
            <a:avLst/>
          </a:prstGeom>
        </p:spPr>
        <p:txBody>
          <a:bodyPr anchor="t" rtlCol="false" tIns="0" lIns="0" bIns="0" rIns="0">
            <a:spAutoFit/>
          </a:bodyPr>
          <a:lstStyle/>
          <a:p>
            <a:pPr algn="l" marL="934314" indent="-467157" lvl="1">
              <a:lnSpc>
                <a:spcPts val="6058"/>
              </a:lnSpc>
              <a:buFont typeface="Arial"/>
              <a:buChar char="•"/>
            </a:pPr>
            <a:r>
              <a:rPr lang="en-US" sz="4327">
                <a:solidFill>
                  <a:srgbClr val="000000"/>
                </a:solidFill>
                <a:latin typeface="TT Commons Pro"/>
                <a:ea typeface="TT Commons Pro"/>
                <a:cs typeface="TT Commons Pro"/>
                <a:sym typeface="TT Commons Pro"/>
              </a:rPr>
              <a:t>He stayed physically active by exercising, practicing languages (German, French, English, and Italian), and taking private French lessons from Madame Lucie Gerdolle.</a:t>
            </a:r>
          </a:p>
        </p:txBody>
      </p:sp>
      <p:sp>
        <p:nvSpPr>
          <p:cNvPr name="TextBox 9" id="9"/>
          <p:cNvSpPr txBox="true"/>
          <p:nvPr/>
        </p:nvSpPr>
        <p:spPr>
          <a:xfrm rot="0">
            <a:off x="473299" y="6996494"/>
            <a:ext cx="16495059" cy="2261806"/>
          </a:xfrm>
          <a:prstGeom prst="rect">
            <a:avLst/>
          </a:prstGeom>
        </p:spPr>
        <p:txBody>
          <a:bodyPr anchor="t" rtlCol="false" tIns="0" lIns="0" bIns="0" rIns="0">
            <a:spAutoFit/>
          </a:bodyPr>
          <a:lstStyle/>
          <a:p>
            <a:pPr algn="l" marL="934314" indent="-467157" lvl="1">
              <a:lnSpc>
                <a:spcPts val="6058"/>
              </a:lnSpc>
              <a:buFont typeface="Arial"/>
              <a:buChar char="•"/>
            </a:pPr>
            <a:r>
              <a:rPr lang="en-US" sz="4327">
                <a:solidFill>
                  <a:srgbClr val="000000"/>
                </a:solidFill>
                <a:latin typeface="TT Commons Pro"/>
                <a:ea typeface="TT Commons Pro"/>
                <a:cs typeface="TT Commons Pro"/>
                <a:sym typeface="TT Commons Pro"/>
              </a:rPr>
              <a:t> He also enjoyed promenading along Unter den Linden, the most popular boulevard of Berlin, sipping beer in the city's inns, and talking with the friendly Berliners.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DAGgrQNM8tw</dc:identifier>
  <dcterms:modified xsi:type="dcterms:W3CDTF">2011-08-01T06:04:30Z</dcterms:modified>
  <cp:revision>1</cp:revision>
  <dc:title>Brown and Black Modern Watercolor Presentation</dc:title>
</cp:coreProperties>
</file>

<file path=docProps/thumbnail.jpeg>
</file>